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5"/>
  </p:notesMasterIdLst>
  <p:sldIdLst>
    <p:sldId id="336" r:id="rId2"/>
    <p:sldId id="317" r:id="rId3"/>
    <p:sldId id="318" r:id="rId4"/>
    <p:sldId id="319" r:id="rId5"/>
    <p:sldId id="321" r:id="rId6"/>
    <p:sldId id="323" r:id="rId7"/>
    <p:sldId id="324" r:id="rId8"/>
    <p:sldId id="325" r:id="rId9"/>
    <p:sldId id="337" r:id="rId10"/>
    <p:sldId id="327" r:id="rId11"/>
    <p:sldId id="328" r:id="rId12"/>
    <p:sldId id="329" r:id="rId13"/>
    <p:sldId id="330" r:id="rId14"/>
    <p:sldId id="331" r:id="rId15"/>
    <p:sldId id="338" r:id="rId16"/>
    <p:sldId id="332" r:id="rId17"/>
    <p:sldId id="333" r:id="rId18"/>
    <p:sldId id="347" r:id="rId19"/>
    <p:sldId id="334" r:id="rId20"/>
    <p:sldId id="350" r:id="rId21"/>
    <p:sldId id="335" r:id="rId22"/>
    <p:sldId id="339" r:id="rId23"/>
    <p:sldId id="362" r:id="rId24"/>
    <p:sldId id="341" r:id="rId25"/>
    <p:sldId id="365" r:id="rId26"/>
    <p:sldId id="342" r:id="rId27"/>
    <p:sldId id="343" r:id="rId28"/>
    <p:sldId id="374" r:id="rId29"/>
    <p:sldId id="372" r:id="rId30"/>
    <p:sldId id="351" r:id="rId31"/>
    <p:sldId id="357" r:id="rId32"/>
    <p:sldId id="366" r:id="rId33"/>
    <p:sldId id="358" r:id="rId34"/>
    <p:sldId id="371" r:id="rId35"/>
    <p:sldId id="354" r:id="rId36"/>
    <p:sldId id="373" r:id="rId37"/>
    <p:sldId id="356" r:id="rId38"/>
    <p:sldId id="359" r:id="rId39"/>
    <p:sldId id="360" r:id="rId40"/>
    <p:sldId id="363" r:id="rId41"/>
    <p:sldId id="367" r:id="rId42"/>
    <p:sldId id="368" r:id="rId43"/>
    <p:sldId id="369" r:id="rId4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803">
          <p15:clr>
            <a:srgbClr val="A4A3A4"/>
          </p15:clr>
        </p15:guide>
        <p15:guide id="4" orient="horz" pos="677">
          <p15:clr>
            <a:srgbClr val="A4A3A4"/>
          </p15:clr>
        </p15:guide>
        <p15:guide id="5" pos="3848">
          <p15:clr>
            <a:srgbClr val="A4A3A4"/>
          </p15:clr>
        </p15:guide>
        <p15:guide id="6" pos="248">
          <p15:clr>
            <a:srgbClr val="A4A3A4"/>
          </p15:clr>
        </p15:guide>
        <p15:guide id="7" pos="7457">
          <p15:clr>
            <a:srgbClr val="A4A3A4"/>
          </p15:clr>
        </p15:guide>
        <p15:guide id="8" pos="254">
          <p15:clr>
            <a:srgbClr val="A4A3A4"/>
          </p15:clr>
        </p15:guide>
        <p15:guide id="9" pos="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EFF7"/>
    <a:srgbClr val="FF6565"/>
    <a:srgbClr val="F13E45"/>
    <a:srgbClr val="FFFECE"/>
    <a:srgbClr val="FFFFCC"/>
    <a:srgbClr val="E6E6E6"/>
    <a:srgbClr val="E8E8E8"/>
    <a:srgbClr val="FF6600"/>
    <a:srgbClr val="48AA97"/>
    <a:srgbClr val="1737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4779" autoAdjust="0"/>
    <p:restoredTop sz="91645" autoAdjust="0"/>
  </p:normalViewPr>
  <p:slideViewPr>
    <p:cSldViewPr snapToGrid="0">
      <p:cViewPr>
        <p:scale>
          <a:sx n="60" d="100"/>
          <a:sy n="60" d="100"/>
        </p:scale>
        <p:origin x="-522" y="-318"/>
      </p:cViewPr>
      <p:guideLst>
        <p:guide orient="horz" pos="2160"/>
        <p:guide orient="horz" pos="803"/>
        <p:guide orient="horz" pos="677"/>
        <p:guide pos="3840"/>
        <p:guide pos="3848"/>
        <p:guide pos="248"/>
        <p:guide pos="7457"/>
        <p:guide pos="254"/>
        <p:guide pos="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Olesya\ownCloud\&#1050;&#1062;%20&#1041;&#1086;&#1088;&#1100;&#1073;&#1072;%20&#1089;%20&#1057;&#1057;&#1047;\&#1056;&#1077;&#1075;&#1080;&#1086;&#1085;&#1072;&#1083;&#1100;&#1085;&#1099;&#1077;%20&#1087;&#1088;&#1086;&#1075;&#1088;&#1072;&#1084;&#1084;&#1099;\&#1073;&#1072;&#1083;&#1083;&#1099;%20&#1056;&#1055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Olesya\ownCloud\&#1050;&#1062;%20&#1041;&#1086;&#1088;&#1100;&#1073;&#1072;%20&#1089;%20&#1057;&#1057;&#1047;\&#1056;&#1077;&#1075;&#1080;&#1086;&#1085;&#1072;&#1083;&#1100;&#1085;&#1099;&#1077;%20&#1087;&#1088;&#1086;&#1075;&#1088;&#1072;&#1084;&#1084;&#1099;\&#1073;&#1072;&#1083;&#1083;&#1099;%20&#1056;&#1055;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Olesya\ownCloud\&#1050;&#1062;%20&#1041;&#1086;&#1088;&#1100;&#1073;&#1072;%20&#1089;%20&#1057;&#1057;&#1047;\&#1056;&#1077;&#1075;&#1080;&#1086;&#1085;&#1072;&#1083;&#1100;&#1085;&#1099;&#1077;%20&#1087;&#1088;&#1086;&#1075;&#1088;&#1072;&#1084;&#1084;&#1099;\&#1073;&#1072;&#1083;&#1083;&#1099;%20&#1056;&#1055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656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871B-4917-95F7-7A3022E1FF95}"/>
              </c:ext>
            </c:extLst>
          </c:dPt>
          <c:dPt>
            <c:idx val="1"/>
            <c:spPr>
              <a:solidFill>
                <a:srgbClr val="FF656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71B-4917-95F7-7A3022E1FF95}"/>
              </c:ext>
            </c:extLst>
          </c:dPt>
          <c:dPt>
            <c:idx val="2"/>
            <c:spPr>
              <a:solidFill>
                <a:srgbClr val="FF656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871B-4917-95F7-7A3022E1FF95}"/>
              </c:ext>
            </c:extLst>
          </c:dPt>
          <c:dPt>
            <c:idx val="3"/>
            <c:spPr>
              <a:solidFill>
                <a:srgbClr val="FF656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71B-4917-95F7-7A3022E1FF95}"/>
              </c:ext>
            </c:extLst>
          </c:dPt>
          <c:dPt>
            <c:idx val="4"/>
            <c:spPr>
              <a:solidFill>
                <a:srgbClr val="FF656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71B-4917-95F7-7A3022E1FF95}"/>
              </c:ext>
            </c:extLst>
          </c:dPt>
          <c:dPt>
            <c:idx val="5"/>
            <c:spPr>
              <a:solidFill>
                <a:srgbClr val="FF656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71B-4917-95F7-7A3022E1FF95}"/>
              </c:ext>
            </c:extLst>
          </c:dPt>
          <c:dPt>
            <c:idx val="6"/>
            <c:spPr>
              <a:solidFill>
                <a:srgbClr val="FF656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71B-4917-95F7-7A3022E1FF95}"/>
              </c:ext>
            </c:extLst>
          </c:dPt>
          <c:dPt>
            <c:idx val="7"/>
            <c:spPr>
              <a:solidFill>
                <a:srgbClr val="FF656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71B-4917-95F7-7A3022E1FF95}"/>
              </c:ext>
            </c:extLst>
          </c:dPt>
          <c:dPt>
            <c:idx val="8"/>
            <c:spPr>
              <a:solidFill>
                <a:srgbClr val="FF656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71B-4917-95F7-7A3022E1FF95}"/>
              </c:ext>
            </c:extLst>
          </c:dPt>
          <c:dPt>
            <c:idx val="9"/>
            <c:spPr>
              <a:solidFill>
                <a:srgbClr val="FF656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71B-4917-95F7-7A3022E1FF95}"/>
              </c:ext>
            </c:extLst>
          </c:dPt>
          <c:dPt>
            <c:idx val="11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FE4-5040-B97E-3C418D1702CA}"/>
              </c:ext>
            </c:extLst>
          </c:dPt>
          <c:dPt>
            <c:idx val="1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71B-4917-95F7-7A3022E1FF95}"/>
              </c:ext>
            </c:extLst>
          </c:dPt>
          <c:dPt>
            <c:idx val="15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71B-4917-95F7-7A3022E1FF95}"/>
              </c:ext>
            </c:extLst>
          </c:dPt>
          <c:dPt>
            <c:idx val="16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1B-4917-95F7-7A3022E1FF95}"/>
              </c:ext>
            </c:extLst>
          </c:dPt>
          <c:dPt>
            <c:idx val="17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71B-4917-95F7-7A3022E1FF95}"/>
              </c:ext>
            </c:extLst>
          </c:dPt>
          <c:dPt>
            <c:idx val="18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1B-4917-95F7-7A3022E1FF95}"/>
              </c:ext>
            </c:extLst>
          </c:dPt>
          <c:dPt>
            <c:idx val="19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71B-4917-95F7-7A3022E1FF95}"/>
              </c:ext>
            </c:extLst>
          </c:dPt>
          <c:dPt>
            <c:idx val="2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1B-4917-95F7-7A3022E1FF95}"/>
              </c:ext>
            </c:extLst>
          </c:dPt>
          <c:dPt>
            <c:idx val="21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71B-4917-95F7-7A3022E1FF95}"/>
              </c:ext>
            </c:extLst>
          </c:dPt>
          <c:dPt>
            <c:idx val="22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1B-4917-95F7-7A3022E1FF95}"/>
              </c:ext>
            </c:extLst>
          </c:dPt>
          <c:dPt>
            <c:idx val="23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A5B-4F43-9C1B-7F49671334C0}"/>
              </c:ext>
            </c:extLst>
          </c:dPt>
          <c:dPt>
            <c:idx val="24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A5B-4F43-9C1B-7F49671334C0}"/>
              </c:ext>
            </c:extLst>
          </c:dPt>
          <c:dLbls>
            <c:dLbl>
              <c:idx val="1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70C0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rPr>
                      <a:t>21,9</a:t>
                    </a:r>
                    <a:endParaRPr lang="en-US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E4-5040-B97E-3C418D170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Лист1!$A$2:$A$26</c:f>
              <c:strCache>
                <c:ptCount val="25"/>
                <c:pt idx="0">
                  <c:v>Новгородская область</c:v>
                </c:pt>
                <c:pt idx="1">
                  <c:v>Камчатский край</c:v>
                </c:pt>
                <c:pt idx="2">
                  <c:v>Магаданская область</c:v>
                </c:pt>
                <c:pt idx="3">
                  <c:v>Еврейская автономная область</c:v>
                </c:pt>
                <c:pt idx="4">
                  <c:v>Приморский край</c:v>
                </c:pt>
                <c:pt idx="5">
                  <c:v>г. Москва</c:v>
                </c:pt>
                <c:pt idx="6">
                  <c:v>Республика Ингушетия</c:v>
                </c:pt>
                <c:pt idx="7">
                  <c:v>г. Санкт-Петербург</c:v>
                </c:pt>
                <c:pt idx="8">
                  <c:v>Республика Татарстан</c:v>
                </c:pt>
                <c:pt idx="9">
                  <c:v>Чукотский автономный округ</c:v>
                </c:pt>
                <c:pt idx="10">
                  <c:v>…</c:v>
                </c:pt>
                <c:pt idx="11">
                  <c:v>Российская Федерация</c:v>
                </c:pt>
                <c:pt idx="12">
                  <c:v>…</c:v>
                </c:pt>
                <c:pt idx="13">
                  <c:v>Нижегородская область</c:v>
                </c:pt>
                <c:pt idx="14">
                  <c:v>…</c:v>
                </c:pt>
                <c:pt idx="15">
                  <c:v>Удмуртская Республика</c:v>
                </c:pt>
                <c:pt idx="16">
                  <c:v>Республика Карелия</c:v>
                </c:pt>
                <c:pt idx="17">
                  <c:v>Ямало-Ненецкий автономный округ</c:v>
                </c:pt>
                <c:pt idx="18">
                  <c:v>Ненецкий автономный округ</c:v>
                </c:pt>
                <c:pt idx="19">
                  <c:v>Пензенская область</c:v>
                </c:pt>
                <c:pt idx="20">
                  <c:v>Республика Алтай</c:v>
                </c:pt>
                <c:pt idx="21">
                  <c:v>Астраханская область</c:v>
                </c:pt>
                <c:pt idx="22">
                  <c:v>Республика Марий Эл</c:v>
                </c:pt>
                <c:pt idx="23">
                  <c:v>Тамбовская область</c:v>
                </c:pt>
                <c:pt idx="24">
                  <c:v>Чувашская Республика 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4</c:v>
                </c:pt>
                <c:pt idx="1">
                  <c:v>4.5999999999999996</c:v>
                </c:pt>
                <c:pt idx="2">
                  <c:v>5.9</c:v>
                </c:pt>
                <c:pt idx="3">
                  <c:v>8.8000000000000007</c:v>
                </c:pt>
                <c:pt idx="4">
                  <c:v>9.2000000000000011</c:v>
                </c:pt>
                <c:pt idx="5">
                  <c:v>9.7000000000000011</c:v>
                </c:pt>
                <c:pt idx="6">
                  <c:v>11.2</c:v>
                </c:pt>
                <c:pt idx="7">
                  <c:v>11.7</c:v>
                </c:pt>
                <c:pt idx="8">
                  <c:v>11.9</c:v>
                </c:pt>
                <c:pt idx="9">
                  <c:v>14.3</c:v>
                </c:pt>
                <c:pt idx="11">
                  <c:v>21.9</c:v>
                </c:pt>
                <c:pt idx="13">
                  <c:v>23</c:v>
                </c:pt>
                <c:pt idx="15">
                  <c:v>30.6</c:v>
                </c:pt>
                <c:pt idx="16">
                  <c:v>30.8</c:v>
                </c:pt>
                <c:pt idx="17">
                  <c:v>30.8</c:v>
                </c:pt>
                <c:pt idx="18">
                  <c:v>31.3</c:v>
                </c:pt>
                <c:pt idx="19">
                  <c:v>32</c:v>
                </c:pt>
                <c:pt idx="20">
                  <c:v>32.4</c:v>
                </c:pt>
                <c:pt idx="21">
                  <c:v>34.200000000000003</c:v>
                </c:pt>
                <c:pt idx="22">
                  <c:v>34.6</c:v>
                </c:pt>
                <c:pt idx="23">
                  <c:v>35.6</c:v>
                </c:pt>
                <c:pt idx="24">
                  <c:v>36.700000000000003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1B-4917-95F7-7A3022E1FF95}"/>
            </c:ext>
          </c:extLst>
        </c:ser>
        <c:gapWidth val="182"/>
        <c:axId val="226945280"/>
        <c:axId val="226959360"/>
      </c:barChart>
      <c:catAx>
        <c:axId val="2269452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959360"/>
        <c:crosses val="autoZero"/>
        <c:auto val="1"/>
        <c:lblAlgn val="ctr"/>
        <c:lblOffset val="100"/>
      </c:catAx>
      <c:valAx>
        <c:axId val="2269593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94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Лист3!$C$1</c:f>
              <c:strCache>
                <c:ptCount val="1"/>
                <c:pt idx="0">
                  <c:v>Балл кардиологи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11-684B-B0D8-2B5D87EBEA76}"/>
              </c:ext>
            </c:extLst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11-684B-B0D8-2B5D87EBEA76}"/>
              </c:ext>
            </c:extLst>
          </c:dPt>
          <c:dPt>
            <c:idx val="2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11-684B-B0D8-2B5D87EBEA76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11-684B-B0D8-2B5D87EBEA76}"/>
              </c:ext>
            </c:extLst>
          </c:dPt>
          <c:dPt>
            <c:idx val="4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811-684B-B0D8-2B5D87EBEA76}"/>
              </c:ext>
            </c:extLst>
          </c:dPt>
          <c:dPt>
            <c:idx val="6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811-684B-B0D8-2B5D87EBEA76}"/>
              </c:ext>
            </c:extLst>
          </c:dPt>
          <c:dPt>
            <c:idx val="7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811-684B-B0D8-2B5D87EBEA76}"/>
              </c:ext>
            </c:extLst>
          </c:dPt>
          <c:dPt>
            <c:idx val="8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811-684B-B0D8-2B5D87EBEA76}"/>
              </c:ext>
            </c:extLst>
          </c:dPt>
          <c:dPt>
            <c:idx val="9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811-684B-B0D8-2B5D87EBEA76}"/>
              </c:ext>
            </c:extLst>
          </c:dPt>
          <c:dPt>
            <c:idx val="1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811-684B-B0D8-2B5D87EBEA76}"/>
              </c:ext>
            </c:extLst>
          </c:dPt>
          <c:dPt>
            <c:idx val="11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811-684B-B0D8-2B5D87EBEA76}"/>
              </c:ext>
            </c:extLst>
          </c:dPt>
          <c:dPt>
            <c:idx val="12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811-684B-B0D8-2B5D87EBEA76}"/>
              </c:ext>
            </c:extLst>
          </c:dPt>
          <c:dPt>
            <c:idx val="13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811-684B-B0D8-2B5D87EBEA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Лист3!$B$2:$B$15</c:f>
              <c:strCache>
                <c:ptCount val="14"/>
                <c:pt idx="0">
                  <c:v>Удмуртская Республика</c:v>
                </c:pt>
                <c:pt idx="1">
                  <c:v>Кировская область</c:v>
                </c:pt>
                <c:pt idx="2">
                  <c:v>Ульяновская область</c:v>
                </c:pt>
                <c:pt idx="3">
                  <c:v>Пермский край</c:v>
                </c:pt>
                <c:pt idx="4">
                  <c:v>Самарская область</c:v>
                </c:pt>
                <c:pt idx="5">
                  <c:v>Нижегородская область</c:v>
                </c:pt>
                <c:pt idx="6">
                  <c:v>Республика Мордовия</c:v>
                </c:pt>
                <c:pt idx="7">
                  <c:v>Саратовская область</c:v>
                </c:pt>
                <c:pt idx="8">
                  <c:v>Оренбургская область</c:v>
                </c:pt>
                <c:pt idx="9">
                  <c:v>Республика Марий Эл</c:v>
                </c:pt>
                <c:pt idx="10">
                  <c:v>Пензенская область</c:v>
                </c:pt>
                <c:pt idx="11">
                  <c:v>Республика Башкортостан</c:v>
                </c:pt>
                <c:pt idx="12">
                  <c:v>Чувашская Республика</c:v>
                </c:pt>
                <c:pt idx="13">
                  <c:v>Республика Татарстан</c:v>
                </c:pt>
              </c:strCache>
            </c:strRef>
          </c:cat>
          <c:val>
            <c:numRef>
              <c:f>Лист3!$C$2:$C$15</c:f>
              <c:numCache>
                <c:formatCode>General</c:formatCode>
                <c:ptCount val="14"/>
                <c:pt idx="0">
                  <c:v>69.2</c:v>
                </c:pt>
                <c:pt idx="1">
                  <c:v>78.2</c:v>
                </c:pt>
                <c:pt idx="2">
                  <c:v>80.7</c:v>
                </c:pt>
                <c:pt idx="3">
                  <c:v>87</c:v>
                </c:pt>
                <c:pt idx="4">
                  <c:v>89.5</c:v>
                </c:pt>
                <c:pt idx="5">
                  <c:v>91.4</c:v>
                </c:pt>
                <c:pt idx="6">
                  <c:v>95.1</c:v>
                </c:pt>
                <c:pt idx="7">
                  <c:v>96.7</c:v>
                </c:pt>
                <c:pt idx="8">
                  <c:v>98.8</c:v>
                </c:pt>
                <c:pt idx="9">
                  <c:v>99.8</c:v>
                </c:pt>
                <c:pt idx="10">
                  <c:v>102.7</c:v>
                </c:pt>
                <c:pt idx="11">
                  <c:v>103.1</c:v>
                </c:pt>
                <c:pt idx="12">
                  <c:v>104.3</c:v>
                </c:pt>
                <c:pt idx="13">
                  <c:v>114.5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7811-684B-B0D8-2B5D87EBEA76}"/>
            </c:ext>
          </c:extLst>
        </c:ser>
        <c:dLbls>
          <c:showVal val="1"/>
        </c:dLbls>
        <c:gapWidth val="182"/>
        <c:axId val="176590208"/>
        <c:axId val="176653440"/>
      </c:barChart>
      <c:catAx>
        <c:axId val="1765902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653440"/>
        <c:crosses val="autoZero"/>
        <c:auto val="1"/>
        <c:lblAlgn val="ctr"/>
        <c:lblOffset val="100"/>
      </c:catAx>
      <c:valAx>
        <c:axId val="1766534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59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206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'ПФО  КЦ'!$C$1</c:f>
              <c:strCache>
                <c:ptCount val="1"/>
                <c:pt idx="0">
                  <c:v>балл КЦ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0C-CB4B-ABAE-F0061070C420}"/>
              </c:ext>
            </c:extLst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0C-CB4B-ABAE-F0061070C420}"/>
              </c:ext>
            </c:extLst>
          </c:dPt>
          <c:dPt>
            <c:idx val="2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0C-CB4B-ABAE-F0061070C420}"/>
              </c:ext>
            </c:extLst>
          </c:dPt>
          <c:dPt>
            <c:idx val="3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0C-CB4B-ABAE-F0061070C420}"/>
              </c:ext>
            </c:extLst>
          </c:dPt>
          <c:dPt>
            <c:idx val="4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30C-CB4B-ABAE-F0061070C420}"/>
              </c:ext>
            </c:extLst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30C-CB4B-ABAE-F0061070C420}"/>
              </c:ext>
            </c:extLst>
          </c:dPt>
          <c:dPt>
            <c:idx val="7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30C-CB4B-ABAE-F0061070C420}"/>
              </c:ext>
            </c:extLst>
          </c:dPt>
          <c:dPt>
            <c:idx val="8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30C-CB4B-ABAE-F0061070C420}"/>
              </c:ext>
            </c:extLst>
          </c:dPt>
          <c:dPt>
            <c:idx val="9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30C-CB4B-ABAE-F0061070C420}"/>
              </c:ext>
            </c:extLst>
          </c:dPt>
          <c:dPt>
            <c:idx val="1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30C-CB4B-ABAE-F0061070C420}"/>
              </c:ext>
            </c:extLst>
          </c:dPt>
          <c:dPt>
            <c:idx val="11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30C-CB4B-ABAE-F0061070C420}"/>
              </c:ext>
            </c:extLst>
          </c:dPt>
          <c:dPt>
            <c:idx val="12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30C-CB4B-ABAE-F0061070C420}"/>
              </c:ext>
            </c:extLst>
          </c:dPt>
          <c:dPt>
            <c:idx val="13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30C-CB4B-ABAE-F0061070C4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'ПФО  КЦ'!$B$2:$B$15</c:f>
              <c:strCache>
                <c:ptCount val="14"/>
                <c:pt idx="0">
                  <c:v>Самарская область</c:v>
                </c:pt>
                <c:pt idx="1">
                  <c:v>Удмуртская Республика</c:v>
                </c:pt>
                <c:pt idx="2">
                  <c:v>Пермский край</c:v>
                </c:pt>
                <c:pt idx="3">
                  <c:v>Ульяновская область</c:v>
                </c:pt>
                <c:pt idx="4">
                  <c:v>Саратовская область</c:v>
                </c:pt>
                <c:pt idx="5">
                  <c:v>Нижегородская область</c:v>
                </c:pt>
                <c:pt idx="6">
                  <c:v>Кировская область</c:v>
                </c:pt>
                <c:pt idx="7">
                  <c:v>Оренбургская область</c:v>
                </c:pt>
                <c:pt idx="8">
                  <c:v>Республика Башкортостан</c:v>
                </c:pt>
                <c:pt idx="9">
                  <c:v>Республика Мордовия</c:v>
                </c:pt>
                <c:pt idx="10">
                  <c:v>Республика Марий Эл</c:v>
                </c:pt>
                <c:pt idx="11">
                  <c:v>Пензенская область</c:v>
                </c:pt>
                <c:pt idx="12">
                  <c:v>Чувашская Республика</c:v>
                </c:pt>
                <c:pt idx="13">
                  <c:v>Республика Татарстан</c:v>
                </c:pt>
              </c:strCache>
            </c:strRef>
          </c:cat>
          <c:val>
            <c:numRef>
              <c:f>'ПФО  КЦ'!$C$2:$C$15</c:f>
              <c:numCache>
                <c:formatCode>General</c:formatCode>
                <c:ptCount val="14"/>
                <c:pt idx="0">
                  <c:v>47.3</c:v>
                </c:pt>
                <c:pt idx="1">
                  <c:v>63.8</c:v>
                </c:pt>
                <c:pt idx="2">
                  <c:v>70.900000000000006</c:v>
                </c:pt>
                <c:pt idx="3">
                  <c:v>73.3</c:v>
                </c:pt>
                <c:pt idx="4">
                  <c:v>74.599999999999994</c:v>
                </c:pt>
                <c:pt idx="5">
                  <c:v>76.2</c:v>
                </c:pt>
                <c:pt idx="6">
                  <c:v>77</c:v>
                </c:pt>
                <c:pt idx="7">
                  <c:v>82.5</c:v>
                </c:pt>
                <c:pt idx="8">
                  <c:v>83</c:v>
                </c:pt>
                <c:pt idx="9">
                  <c:v>93</c:v>
                </c:pt>
                <c:pt idx="10">
                  <c:v>93.2</c:v>
                </c:pt>
                <c:pt idx="11">
                  <c:v>94.5</c:v>
                </c:pt>
                <c:pt idx="12">
                  <c:v>103.8</c:v>
                </c:pt>
                <c:pt idx="13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030C-CB4B-ABAE-F0061070C420}"/>
            </c:ext>
          </c:extLst>
        </c:ser>
        <c:dLbls>
          <c:showVal val="1"/>
        </c:dLbls>
        <c:gapWidth val="182"/>
        <c:axId val="176685440"/>
        <c:axId val="176686976"/>
      </c:barChart>
      <c:catAx>
        <c:axId val="1766854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686976"/>
        <c:crosses val="autoZero"/>
        <c:auto val="1"/>
        <c:lblAlgn val="ctr"/>
        <c:lblOffset val="100"/>
      </c:catAx>
      <c:valAx>
        <c:axId val="1766869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68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206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Лист4!$B$1</c:f>
              <c:strCache>
                <c:ptCount val="1"/>
                <c:pt idx="0">
                  <c:v>Балл неврологи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6C-684F-8FB1-FFD4CEDA29A4}"/>
              </c:ext>
            </c:extLst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6C-684F-8FB1-FFD4CEDA29A4}"/>
              </c:ext>
            </c:extLst>
          </c:dPt>
          <c:dPt>
            <c:idx val="2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6C-684F-8FB1-FFD4CEDA29A4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6C-684F-8FB1-FFD4CEDA29A4}"/>
              </c:ext>
            </c:extLst>
          </c:dPt>
          <c:dPt>
            <c:idx val="4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06C-684F-8FB1-FFD4CEDA29A4}"/>
              </c:ext>
            </c:extLst>
          </c:dPt>
          <c:dPt>
            <c:idx val="5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06C-684F-8FB1-FFD4CEDA29A4}"/>
              </c:ext>
            </c:extLst>
          </c:dPt>
          <c:dPt>
            <c:idx val="6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06C-684F-8FB1-FFD4CEDA29A4}"/>
              </c:ext>
            </c:extLst>
          </c:dPt>
          <c:dPt>
            <c:idx val="7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06C-684F-8FB1-FFD4CEDA29A4}"/>
              </c:ext>
            </c:extLst>
          </c:dPt>
          <c:dPt>
            <c:idx val="8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06C-684F-8FB1-FFD4CEDA29A4}"/>
              </c:ext>
            </c:extLst>
          </c:dPt>
          <c:dPt>
            <c:idx val="9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06C-684F-8FB1-FFD4CEDA29A4}"/>
              </c:ext>
            </c:extLst>
          </c:dPt>
          <c:dPt>
            <c:idx val="11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06C-684F-8FB1-FFD4CEDA29A4}"/>
              </c:ext>
            </c:extLst>
          </c:dPt>
          <c:dPt>
            <c:idx val="12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06C-684F-8FB1-FFD4CEDA29A4}"/>
              </c:ext>
            </c:extLst>
          </c:dPt>
          <c:dPt>
            <c:idx val="13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06C-684F-8FB1-FFD4CEDA29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Лист4!$A$2:$A$15</c:f>
              <c:strCache>
                <c:ptCount val="14"/>
                <c:pt idx="0">
                  <c:v>Саратовская область</c:v>
                </c:pt>
                <c:pt idx="1">
                  <c:v>Пермский край</c:v>
                </c:pt>
                <c:pt idx="2">
                  <c:v>Кировская область</c:v>
                </c:pt>
                <c:pt idx="3">
                  <c:v>Оренбургская область</c:v>
                </c:pt>
                <c:pt idx="4">
                  <c:v>Ульяновская область</c:v>
                </c:pt>
                <c:pt idx="5">
                  <c:v>Республика Мордовия</c:v>
                </c:pt>
                <c:pt idx="6">
                  <c:v>Пензенская область</c:v>
                </c:pt>
                <c:pt idx="7">
                  <c:v>Республика Башкортостан</c:v>
                </c:pt>
                <c:pt idx="8">
                  <c:v>Республика Марий Эл</c:v>
                </c:pt>
                <c:pt idx="9">
                  <c:v>Удмуртская Республика</c:v>
                </c:pt>
                <c:pt idx="10">
                  <c:v>Нижегородская область</c:v>
                </c:pt>
                <c:pt idx="11">
                  <c:v>Чувашская Республика</c:v>
                </c:pt>
                <c:pt idx="12">
                  <c:v>Самарская область</c:v>
                </c:pt>
                <c:pt idx="13">
                  <c:v>Республика Татарстан</c:v>
                </c:pt>
              </c:strCache>
            </c:strRef>
          </c:cat>
          <c:val>
            <c:numRef>
              <c:f>Лист4!$B$2:$B$15</c:f>
              <c:numCache>
                <c:formatCode>General</c:formatCode>
                <c:ptCount val="14"/>
                <c:pt idx="0">
                  <c:v>73.7</c:v>
                </c:pt>
                <c:pt idx="1">
                  <c:v>89.7</c:v>
                </c:pt>
                <c:pt idx="2">
                  <c:v>98.2</c:v>
                </c:pt>
                <c:pt idx="3">
                  <c:v>100.8</c:v>
                </c:pt>
                <c:pt idx="4">
                  <c:v>101.5</c:v>
                </c:pt>
                <c:pt idx="5">
                  <c:v>103.4</c:v>
                </c:pt>
                <c:pt idx="6">
                  <c:v>104.9</c:v>
                </c:pt>
                <c:pt idx="7">
                  <c:v>106.8</c:v>
                </c:pt>
                <c:pt idx="8">
                  <c:v>108.7</c:v>
                </c:pt>
                <c:pt idx="9">
                  <c:v>111.2</c:v>
                </c:pt>
                <c:pt idx="10">
                  <c:v>112.5</c:v>
                </c:pt>
                <c:pt idx="11">
                  <c:v>113.2</c:v>
                </c:pt>
                <c:pt idx="12">
                  <c:v>114.4</c:v>
                </c:pt>
                <c:pt idx="13">
                  <c:v>114.7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106C-684F-8FB1-FFD4CEDA29A4}"/>
            </c:ext>
          </c:extLst>
        </c:ser>
        <c:dLbls>
          <c:showVal val="1"/>
        </c:dLbls>
        <c:gapWidth val="182"/>
        <c:axId val="176489600"/>
        <c:axId val="176491136"/>
      </c:barChart>
      <c:catAx>
        <c:axId val="1764896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491136"/>
        <c:crosses val="autoZero"/>
        <c:auto val="1"/>
        <c:lblAlgn val="ctr"/>
        <c:lblOffset val="100"/>
      </c:catAx>
      <c:valAx>
        <c:axId val="1764911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48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ysClr val="windowText" lastClr="00000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227398337322373E-2"/>
          <c:y val="4.3051859896823239E-2"/>
          <c:w val="0.88694193080300543"/>
          <c:h val="0.79484087550763993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>
              <a:solidFill>
                <a:srgbClr val="40AA98"/>
              </a:solidFill>
            </a:ln>
          </c:spPr>
          <c:marker>
            <c:spPr>
              <a:ln>
                <a:solidFill>
                  <a:srgbClr val="40AA98"/>
                </a:solidFill>
              </a:ln>
            </c:spPr>
          </c:marker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40AA98"/>
                </a:solidFill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219.7</c:v>
                </c:pt>
                <c:pt idx="1">
                  <c:v>222.5</c:v>
                </c:pt>
                <c:pt idx="2">
                  <c:v>216.1</c:v>
                </c:pt>
                <c:pt idx="3">
                  <c:v>217.2</c:v>
                </c:pt>
                <c:pt idx="4">
                  <c:v>186</c:v>
                </c:pt>
                <c:pt idx="5">
                  <c:v>179.4</c:v>
                </c:pt>
                <c:pt idx="6">
                  <c:v>183.3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DD-4B6E-AB7A-5BC317CCF2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ln>
              <a:solidFill>
                <a:srgbClr val="DD4A43"/>
              </a:solidFill>
            </a:ln>
          </c:spPr>
          <c:marker>
            <c:spPr>
              <a:ln>
                <a:solidFill>
                  <a:srgbClr val="DD4A43"/>
                </a:solidFill>
              </a:ln>
            </c:spPr>
          </c:marker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409.6</c:v>
                </c:pt>
                <c:pt idx="1">
                  <c:v>427.4</c:v>
                </c:pt>
                <c:pt idx="2">
                  <c:v>444.58</c:v>
                </c:pt>
                <c:pt idx="3">
                  <c:v>450.7</c:v>
                </c:pt>
                <c:pt idx="4">
                  <c:v>480.3</c:v>
                </c:pt>
                <c:pt idx="5">
                  <c:v>493.3</c:v>
                </c:pt>
                <c:pt idx="6">
                  <c:v>497.4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DD-4B6E-AB7A-5BC317CCF223}"/>
            </c:ext>
          </c:extLst>
        </c:ser>
        <c:marker val="1"/>
        <c:axId val="231332096"/>
        <c:axId val="231669760"/>
      </c:lineChart>
      <c:catAx>
        <c:axId val="231332096"/>
        <c:scaling>
          <c:orientation val="minMax"/>
        </c:scaling>
        <c:axPos val="b"/>
        <c:numFmt formatCode="General" sourceLinked="1"/>
        <c:majorTickMark val="none"/>
        <c:tickLblPos val="nextTo"/>
        <c:crossAx val="231669760"/>
        <c:crosses val="autoZero"/>
        <c:auto val="1"/>
        <c:lblAlgn val="ctr"/>
        <c:lblOffset val="100"/>
      </c:catAx>
      <c:valAx>
        <c:axId val="231669760"/>
        <c:scaling>
          <c:orientation val="minMax"/>
        </c:scaling>
        <c:axPos val="l"/>
        <c:numFmt formatCode="General" sourceLinked="1"/>
        <c:majorTickMark val="none"/>
        <c:tickLblPos val="nextTo"/>
        <c:crossAx val="231332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1886873171690541E-2"/>
          <c:y val="0.72854724409448879"/>
          <c:w val="0.69140487395022754"/>
          <c:h val="0.16079724409448831"/>
        </c:manualLayout>
      </c:layout>
    </c:legend>
    <c:plotVisOnly val="1"/>
    <c:dispBlanksAs val="zero"/>
  </c:chart>
  <c:txPr>
    <a:bodyPr/>
    <a:lstStyle/>
    <a:p>
      <a:pPr>
        <a:defRPr sz="1400" b="1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0.02607</cdr:x>
      <cdr:y>0.41272</cdr:y>
    </cdr:from>
    <cdr:to>
      <cdr:x>0.34987</cdr:x>
      <cdr:y>0.48194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837" y="1602638"/>
          <a:ext cx="1711730" cy="2687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900" b="1" dirty="0"/>
            <a:t>Нижегородская область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CED7C-93E9-498F-A118-7A65AF35A3F6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55467-AF25-4EC7-A20E-CE8C7064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239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 </a:t>
            </a:r>
            <a:r>
              <a:rPr lang="ru-RU" b="0" dirty="0" smtClean="0">
                <a:latin typeface="+mn-lt"/>
              </a:rPr>
              <a:t>января</a:t>
            </a:r>
          </a:p>
          <a:p>
            <a:r>
              <a:rPr lang="ru-RU" b="0" dirty="0" smtClean="0">
                <a:latin typeface="+mn-lt"/>
              </a:rPr>
              <a:t> 2019 года подписан приказ № 37 «О Координационном центре по реализации федерального проекта «Борьба с сердечно-сосудистыми заболеваниями».</a:t>
            </a:r>
            <a:r>
              <a:rPr lang="ru-RU" b="0" baseline="0" dirty="0" smtClean="0">
                <a:latin typeface="+mn-lt"/>
              </a:rPr>
              <a:t> </a:t>
            </a:r>
          </a:p>
          <a:p>
            <a:r>
              <a:rPr lang="ru-RU" b="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Задачами и функциями которого являются:</a:t>
            </a:r>
            <a:endParaRPr lang="ru-RU" b="0" dirty="0" smtClean="0">
              <a:latin typeface="+mn-lt"/>
              <a:cs typeface="Arial" panose="020B0604020202020204" pitchFamily="34" charset="0"/>
            </a:endParaRPr>
          </a:p>
          <a:p>
            <a:pPr marL="283257" indent="-283257">
              <a:buFont typeface="Arial" panose="020B0604020202020204" pitchFamily="34" charset="0"/>
              <a:buChar char="•"/>
            </a:pPr>
            <a:r>
              <a:rPr lang="ru-RU" dirty="0" smtClean="0">
                <a:cs typeface="Arial" panose="020B0604020202020204" pitchFamily="34" charset="0"/>
              </a:rPr>
              <a:t>Обеспечение </a:t>
            </a:r>
            <a:r>
              <a:rPr lang="ru-RU" dirty="0" smtClean="0">
                <a:solidFill>
                  <a:srgbClr val="002060"/>
                </a:solidFill>
                <a:cs typeface="Arial" panose="020B0604020202020204" pitchFamily="34" charset="0"/>
              </a:rPr>
              <a:t>методической поддержки </a:t>
            </a:r>
            <a:r>
              <a:rPr lang="ru-RU" dirty="0" smtClean="0">
                <a:cs typeface="Arial" panose="020B0604020202020204" pitchFamily="34" charset="0"/>
              </a:rPr>
              <a:t>реализации федерального проекта</a:t>
            </a:r>
          </a:p>
          <a:p>
            <a:pPr marL="283257" indent="-283257">
              <a:buFont typeface="Arial" panose="020B0604020202020204" pitchFamily="34" charset="0"/>
              <a:buChar char="•"/>
            </a:pPr>
            <a:r>
              <a:rPr lang="ru-RU" dirty="0" smtClean="0">
                <a:cs typeface="Arial" panose="020B0604020202020204" pitchFamily="34" charset="0"/>
              </a:rPr>
              <a:t>Обеспечение </a:t>
            </a:r>
            <a:r>
              <a:rPr lang="ru-RU" dirty="0" smtClean="0">
                <a:solidFill>
                  <a:srgbClr val="002060"/>
                </a:solidFill>
                <a:cs typeface="Arial" panose="020B0604020202020204" pitchFamily="34" charset="0"/>
              </a:rPr>
              <a:t>координации </a:t>
            </a:r>
            <a:r>
              <a:rPr lang="ru-RU" dirty="0" smtClean="0">
                <a:cs typeface="Arial" panose="020B0604020202020204" pitchFamily="34" charset="0"/>
              </a:rPr>
              <a:t>реализации федерального проекта</a:t>
            </a:r>
          </a:p>
          <a:p>
            <a:pPr marL="283257" indent="-283257">
              <a:buFont typeface="Arial" panose="020B0604020202020204" pitchFamily="34" charset="0"/>
              <a:buChar char="•"/>
            </a:pPr>
            <a:r>
              <a:rPr lang="ru-RU" dirty="0" smtClean="0">
                <a:cs typeface="Arial" panose="020B0604020202020204" pitchFamily="34" charset="0"/>
              </a:rPr>
              <a:t>Подготовка </a:t>
            </a:r>
            <a:r>
              <a:rPr lang="ru-RU" dirty="0" smtClean="0">
                <a:solidFill>
                  <a:srgbClr val="002060"/>
                </a:solidFill>
                <a:cs typeface="Arial" panose="020B0604020202020204" pitchFamily="34" charset="0"/>
              </a:rPr>
              <a:t>научно-обоснованных предложений по совершенствованию </a:t>
            </a:r>
            <a:r>
              <a:rPr lang="ru-RU" dirty="0" smtClean="0">
                <a:cs typeface="Arial" panose="020B0604020202020204" pitchFamily="34" charset="0"/>
              </a:rPr>
              <a:t>федерального проекта</a:t>
            </a:r>
          </a:p>
          <a:p>
            <a:pPr marL="283257" indent="-283257">
              <a:buFont typeface="Arial" panose="020B0604020202020204" pitchFamily="34" charset="0"/>
              <a:buChar char="•"/>
            </a:pPr>
            <a:r>
              <a:rPr lang="ru-RU" dirty="0" smtClean="0">
                <a:cs typeface="Arial" panose="020B0604020202020204" pitchFamily="34" charset="0"/>
              </a:rPr>
              <a:t>Подготовка </a:t>
            </a:r>
            <a:r>
              <a:rPr lang="ru-RU" dirty="0" smtClean="0">
                <a:solidFill>
                  <a:srgbClr val="002060"/>
                </a:solidFill>
                <a:cs typeface="Arial" panose="020B0604020202020204" pitchFamily="34" charset="0"/>
              </a:rPr>
              <a:t>информационных и аналитических материалов </a:t>
            </a:r>
            <a:r>
              <a:rPr lang="ru-RU" dirty="0" smtClean="0">
                <a:cs typeface="Arial" panose="020B0604020202020204" pitchFamily="34" charset="0"/>
              </a:rPr>
              <a:t>по вопросам реализации федерального проекта</a:t>
            </a:r>
          </a:p>
          <a:p>
            <a:pPr marL="283257" indent="-283257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cs typeface="Arial" panose="020B0604020202020204" pitchFamily="34" charset="0"/>
              </a:rPr>
              <a:t>Иные </a:t>
            </a:r>
            <a:r>
              <a:rPr lang="ru-RU" dirty="0" smtClean="0">
                <a:cs typeface="Arial" panose="020B0604020202020204" pitchFamily="34" charset="0"/>
              </a:rPr>
              <a:t>задачи и функции, направленные на реализацию целей создания Центра.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421">
              <a:defRPr/>
            </a:pPr>
            <a:fld id="{BAF17632-0C9C-44CA-9A0E-B994E068700F}" type="slidenum">
              <a:rPr lang="ru-RU" smtClean="0">
                <a:solidFill>
                  <a:prstClr val="black"/>
                </a:solidFill>
                <a:latin typeface="Calibri"/>
              </a:rPr>
              <a:pPr defTabSz="906421"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37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447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4479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	Процесс мониторинга затрагивает временные аспекты организации оснащения РСЦ и ПСО. Это отражается в обязательном отражении дат процесса организации закупок медицинского</a:t>
            </a:r>
            <a:r>
              <a:rPr lang="ru-RU" baseline="0" dirty="0"/>
              <a:t> оборудования. Учет степени готовности помещений к размещению оборудования, особенно, так называемого, «тяжелого», для размещения которого требуется специально оборудованные помещения.  Сроки поставки, монтажа и ввода в эксплуатацию оборудования. И, что очень важно, отражение в мониторинге процессов маршрутизации пациентов. Особенно это касается тех объектов, где будет происходить замена действующего оборудования на более современное и функциональное. При этом наша задача сделать так, чтобы процесс оказания медицинской помощи с использованием демонтируемого оборудования не прерывался. То есть надо максимально синхронизировать процессы демонтажа, ремонта помещений, поставки и монтажа нового оборудования. Использовать все возможности региона для создания потоков маршрутизации пациентов с сохранение возможности оказания услуги (перенаправления в другие учреждения). Планируемая периодичность мониторинга – 2 раза в месяц. Но в случае необходимости, при возникновении сложностей в реализации проекта мониторинг может проходить и чаще.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7632-0C9C-44CA-9A0E-B994E068700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242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7632-0C9C-44CA-9A0E-B994E068700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9663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выбор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5467-AF25-4EC7-A20E-CE8C7064D79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1573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Стартовые показатели лучше чем по РФ.</a:t>
            </a:r>
            <a:r>
              <a:rPr lang="ru-RU" baseline="0" dirty="0"/>
              <a:t> Сложно наращивать результат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5467-AF25-4EC7-A20E-CE8C7064D79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904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4570" indent="-174570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4570" indent="-174570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4570" indent="-174570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4570" indent="-174570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4570" indent="-174570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4570" indent="-174570" algn="just" defTabSz="931042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4570" indent="-174570" algn="just" defTabSz="931042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4570" indent="-174570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4570" indent="-17457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0324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4570" indent="-174570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4570" indent="-174570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4570" indent="-174570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4570" indent="-174570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4570" indent="-174570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4570" indent="-174570" algn="just" defTabSz="931042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4570" indent="-174570" algn="just" defTabSz="931042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4570" indent="-174570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4570" indent="-17457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0324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/>
          </a:p>
          <a:p>
            <a:pPr defTabSz="906421">
              <a:spcBef>
                <a:spcPts val="595"/>
              </a:spcBef>
              <a:defRPr/>
            </a:pPr>
            <a:r>
              <a:rPr lang="ru-RU" dirty="0" smtClean="0"/>
              <a:t>Ключевой целью федерального проекта «Борьба с онкологическими заболеваниями» (далее, Проект) является снижение смертности населения РФ от злокачественных новообразований, повышение эффективности мероприятий по профилактике и раннему выявлению онкологических заболеваний, повышение доступности и качества медицинской помощи пациентам онкологического профиля. </a:t>
            </a:r>
          </a:p>
          <a:p>
            <a:pPr>
              <a:spcBef>
                <a:spcPts val="595"/>
              </a:spcBef>
            </a:pPr>
            <a:r>
              <a:rPr lang="ru-RU" dirty="0" smtClean="0"/>
              <a:t>В настоящее время разработана система мониторинга реализации ключевых мероприятий проекта, в частности, форма мониторинга оснащения и использования мед оборудования, приобретаемого в рамках предоставленных субвенций из федерального бюджета.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7632-0C9C-44CA-9A0E-B994E068700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684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4570" indent="-174570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4570" indent="-174570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4570" indent="-174570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4570" indent="-174570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4570" indent="-174570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4570" indent="-174570" algn="just" defTabSz="931042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4570" indent="-174570" algn="just" defTabSz="931042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4570" indent="-174570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4570" indent="-17457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03243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/>
          </a:p>
          <a:p>
            <a:pPr defTabSz="906421">
              <a:spcBef>
                <a:spcPts val="595"/>
              </a:spcBef>
              <a:defRPr/>
            </a:pPr>
            <a:r>
              <a:rPr lang="ru-RU" dirty="0" smtClean="0"/>
              <a:t>Ключевой целью федерального проекта «Борьба с онкологическими заболеваниями» (далее, Проект) является снижение смертности населения РФ от злокачественных новообразований, повышение эффективности мероприятий по профилактике и раннему выявлению онкологических заболеваний, повышение доступности и качества медицинской помощи пациентам онкологического профиля. </a:t>
            </a:r>
          </a:p>
          <a:p>
            <a:pPr>
              <a:spcBef>
                <a:spcPts val="595"/>
              </a:spcBef>
            </a:pPr>
            <a:r>
              <a:rPr lang="ru-RU" dirty="0" smtClean="0"/>
              <a:t>В настоящее время разработана система мониторинга реализации ключевых мероприятий проекта, в частности, форма мониторинга оснащения и использования мед оборудования, приобретаемого в рамках предоставленных субвенций из федерального бюджета.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7632-0C9C-44CA-9A0E-B994E068700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684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выбор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5467-AF25-4EC7-A20E-CE8C7064D79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8309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Стартовые показатели лучше чем по РФ.</a:t>
            </a:r>
            <a:r>
              <a:rPr lang="ru-RU" baseline="0" dirty="0"/>
              <a:t> Сложно наращивать результат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5467-AF25-4EC7-A20E-CE8C7064D79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6893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Ключевым документом для эффективной реализации ФП 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«Борьба с онкологическими заболеваниями»  </a:t>
            </a: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является качественная разработка и полноценная реализация региональных программ.</a:t>
            </a:r>
          </a:p>
          <a:p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На текущий момент разработаны </a:t>
            </a:r>
          </a:p>
          <a:p>
            <a:pPr marL="170158" indent="-170158">
              <a:buFontTx/>
              <a:buChar char="-"/>
            </a:pP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«Требования…» и «Типовой шаблон региональной программы…», </a:t>
            </a:r>
          </a:p>
          <a:p>
            <a:pPr marL="170158" indent="-170158">
              <a:buFontTx/>
              <a:buChar char="-"/>
            </a:pP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Чек лист для проверки и согласования региональных программ курирующими НМИЦ и сотрудниками КЦ,</a:t>
            </a:r>
          </a:p>
          <a:p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Проведены 3 телеконференции с охватом всех субъектов РФ для проработки вопросов подготовки региональных программ.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7632-0C9C-44CA-9A0E-B994E068700F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9510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Ключевым документом для эффективной реализации ФП 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«Борьба с онкологическими заболеваниями»  </a:t>
            </a: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является качественная разработка и полноценная реализация региональных программ.</a:t>
            </a:r>
          </a:p>
          <a:p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На текущий момент разработаны </a:t>
            </a:r>
          </a:p>
          <a:p>
            <a:pPr marL="170158" indent="-170158">
              <a:buFontTx/>
              <a:buChar char="-"/>
            </a:pP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«Требования…» и «Типовой шаблон региональной программы…», </a:t>
            </a:r>
          </a:p>
          <a:p>
            <a:pPr marL="170158" indent="-170158">
              <a:buFontTx/>
              <a:buChar char="-"/>
            </a:pP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Чек лист для проверки и согласования региональных программ курирующими НМИЦ и сотрудниками КЦ,</a:t>
            </a:r>
          </a:p>
          <a:p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Проведены 3 телеконференции с охватом всех субъектов РФ для проработки вопросов подготовки региональных программ.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7632-0C9C-44CA-9A0E-B994E068700F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9510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Ключевым документом для эффективной реализации ФП 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«Борьба с онкологическими заболеваниями»  </a:t>
            </a: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является качественная разработка и полноценная реализация региональных программ.</a:t>
            </a:r>
          </a:p>
          <a:p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На текущий момент разработаны </a:t>
            </a:r>
          </a:p>
          <a:p>
            <a:pPr marL="170158" indent="-170158">
              <a:buFontTx/>
              <a:buChar char="-"/>
            </a:pP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«Требования…» и «Типовой шаблон региональной программы…», </a:t>
            </a:r>
          </a:p>
          <a:p>
            <a:pPr marL="170158" indent="-170158">
              <a:buFontTx/>
              <a:buChar char="-"/>
            </a:pP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Чек лист для проверки и согласования региональных программ курирующими НМИЦ и сотрудниками КЦ,</a:t>
            </a:r>
          </a:p>
          <a:p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Проведены 3 телеконференции с охватом всех субъектов РФ для проработки вопросов подготовки региональных программ.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7632-0C9C-44CA-9A0E-B994E068700F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9510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44790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7508">
              <a:defRPr/>
            </a:pPr>
            <a:r>
              <a:rPr lang="ru-RU" sz="1400" dirty="0"/>
              <a:t>Органами исполнительной власти субъектов Российской Федерации на основании рекомендаций Минтруда России, разработанных  совместно с Минздравом России в срок до 15 апреля 2019 года должны быть актуализированы действующие региональные программы и мероприятия этих программ по  укреплению здоровья, увеличению периода активного долголетия и продолжительности здоровой жизни.</a:t>
            </a:r>
          </a:p>
          <a:p>
            <a:pPr defTabSz="907508">
              <a:defRPr/>
            </a:pPr>
            <a:r>
              <a:rPr lang="ru-RU" sz="1400" dirty="0"/>
              <a:t>В 2019 году по итогам утверждения актуализированных региональных программ нормативными правовыми актами органов исполнительной власти субъектов Российской Федерации соответствующая информация должна быть предоставлена в Минтруд России.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208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14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CBCE81E-3883-4BD9-BBE2-0B9FFD5DC696}" type="slidenum">
              <a:rPr lang="ru-RU" altLang="ru-RU" smtClean="0">
                <a:cs typeface="Arial" charset="0"/>
              </a:rPr>
              <a:pPr>
                <a:defRPr/>
              </a:pPr>
              <a:t>43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32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успешного достижения</a:t>
            </a:r>
            <a:r>
              <a:rPr lang="ru-RU" baseline="0" dirty="0"/>
              <a:t> цели</a:t>
            </a:r>
            <a:r>
              <a:rPr lang="ru-RU" dirty="0"/>
              <a:t> проекта</a:t>
            </a:r>
            <a:r>
              <a:rPr lang="ru-RU" baseline="0" dirty="0"/>
              <a:t> и обеспечения возможности межведомственного взаимодействия 31 января были заключены 85 соглашений со всеми субъектами Российской Федерации о реализации проекта. Для двух направлений мероприятий проекта определены контрольные точки, и в результате: 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До 1 февраля должен быть создан координационный центр по реализации федерального проекта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К 1 марта разработаны требования к региональным программам «Борьба с </a:t>
            </a:r>
            <a:r>
              <a:rPr lang="ru-RU" baseline="0" dirty="0" err="1"/>
              <a:t>сеодечно</a:t>
            </a:r>
            <a:r>
              <a:rPr lang="ru-RU" baseline="0" dirty="0"/>
              <a:t>-сосудистыми заболеваниями»;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Проекта данных программ должны быть предоставлены всеми регионами к 1 мая 2019г;</a:t>
            </a:r>
          </a:p>
          <a:p>
            <a:pPr marL="173069" indent="-173069">
              <a:buFontTx/>
              <a:buChar char="-"/>
            </a:pPr>
            <a:r>
              <a:rPr lang="ru-RU" baseline="0" dirty="0"/>
              <a:t>И до 1 июля 2019 г все регионы должны утвердить региональные программы, свидетельством чего станут Акты об утверждении;</a:t>
            </a:r>
          </a:p>
          <a:p>
            <a:pPr algn="just"/>
            <a:r>
              <a:rPr lang="ru-RU" baseline="0" dirty="0"/>
              <a:t>На протяжении всего периода МЗ, координационным центром, профильными </a:t>
            </a:r>
            <a:r>
              <a:rPr lang="ru-RU" baseline="0" dirty="0" err="1"/>
              <a:t>НМИЦами</a:t>
            </a:r>
            <a:r>
              <a:rPr lang="ru-RU" baseline="0" dirty="0"/>
              <a:t>, главными профильными специалистами будет </a:t>
            </a:r>
            <a:r>
              <a:rPr lang="ru-RU" b="0" baseline="0" dirty="0">
                <a:latin typeface="+mn-lt"/>
              </a:rPr>
              <a:t>осуществляться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Осуществлена организационно-методическая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поддержка субъектов РФ по разработке и реализации региональной программы.</a:t>
            </a:r>
          </a:p>
          <a:p>
            <a:pPr algn="just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эффективного оснащения региональных сосудистых центров и первичных сосудистых отделений и проведения мониторинга за использованием средств, выделенных на реализацию проекта, предполагаются следующие мероприятия и контрольные точки к ним:</a:t>
            </a:r>
          </a:p>
          <a:p>
            <a:pPr marL="173069" indent="-173069" algn="just">
              <a:buFontTx/>
              <a:buChar char="-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органами исполнительной власти в субъектах для оснащения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нае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менее 20 РСЦ и 70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Заключение с субъектами РФ соглашений о предоставлении иных межбюджетных трансфертов на оснащение РСЦ и ПСО;</a:t>
            </a:r>
          </a:p>
          <a:p>
            <a:pPr marL="173069" indent="-173069" algn="just" defTabSz="923035">
              <a:buFontTx/>
              <a:buChar char="-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мониторинга процессов оснащения с формированием периодичной отчетности.</a:t>
            </a:r>
          </a:p>
          <a:p>
            <a:pPr marL="173069" indent="-173069" algn="just">
              <a:buFontTx/>
              <a:buChar char="-"/>
            </a:pPr>
            <a:endParaRPr lang="ru-RU" sz="1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3069" indent="-173069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7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0" y="5"/>
            <a:ext cx="12192003" cy="6858000"/>
            <a:chOff x="0" y="5"/>
            <a:chExt cx="12192003" cy="6858000"/>
          </a:xfrm>
        </p:grpSpPr>
        <p:sp>
          <p:nvSpPr>
            <p:cNvPr id="7" name="Прямоугольник 8"/>
            <p:cNvSpPr/>
            <p:nvPr userDrawn="1"/>
          </p:nvSpPr>
          <p:spPr>
            <a:xfrm>
              <a:off x="0" y="5"/>
              <a:ext cx="12192000" cy="223839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11"/>
            <p:cNvSpPr/>
            <p:nvPr userDrawn="1"/>
          </p:nvSpPr>
          <p:spPr>
            <a:xfrm>
              <a:off x="0" y="274644"/>
              <a:ext cx="12192000" cy="84137"/>
            </a:xfrm>
            <a:prstGeom prst="rect">
              <a:avLst/>
            </a:prstGeom>
            <a:solidFill>
              <a:srgbClr val="BC300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Рисунок 10"/>
            <p:cNvPicPr>
              <a:picLocks noChangeAspect="1"/>
            </p:cNvPicPr>
            <p:nvPr userDrawn="1"/>
          </p:nvPicPr>
          <p:blipFill>
            <a:blip r:embed="rId2" cstate="print"/>
            <a:srcRect r="72893"/>
            <a:stretch>
              <a:fillRect/>
            </a:stretch>
          </p:blipFill>
          <p:spPr bwMode="auto">
            <a:xfrm>
              <a:off x="5185571" y="781433"/>
              <a:ext cx="1820863" cy="185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3774694" y="2869110"/>
              <a:ext cx="4642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МИНИСТЕРСТВО ЗДРАВООХРАНЕНИЯ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РОССИЙСКОЙ ФЕДЕРАЦИИ</a:t>
              </a:r>
            </a:p>
          </p:txBody>
        </p:sp>
        <p:sp>
          <p:nvSpPr>
            <p:cNvPr id="11" name="Прямоугольник 2"/>
            <p:cNvSpPr/>
            <p:nvPr userDrawn="1"/>
          </p:nvSpPr>
          <p:spPr>
            <a:xfrm>
              <a:off x="4" y="3801984"/>
              <a:ext cx="12191999" cy="30560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2963" y="3801984"/>
            <a:ext cx="10509621" cy="2555954"/>
          </a:xfrm>
        </p:spPr>
        <p:txBody>
          <a:bodyPr anchor="ctr">
            <a:normAutofit/>
          </a:bodyPr>
          <a:lstStyle>
            <a:lvl1pPr algn="ctr"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968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7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64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8"/>
          <p:cNvSpPr/>
          <p:nvPr userDrawn="1"/>
        </p:nvSpPr>
        <p:spPr>
          <a:xfrm>
            <a:off x="0" y="5"/>
            <a:ext cx="12192000" cy="223839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11"/>
          <p:cNvSpPr/>
          <p:nvPr userDrawn="1"/>
        </p:nvSpPr>
        <p:spPr>
          <a:xfrm>
            <a:off x="0" y="274644"/>
            <a:ext cx="12192000" cy="84137"/>
          </a:xfrm>
          <a:prstGeom prst="rect">
            <a:avLst/>
          </a:prstGeom>
          <a:solidFill>
            <a:srgbClr val="BC300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10"/>
          <p:cNvPicPr>
            <a:picLocks noChangeAspect="1"/>
          </p:cNvPicPr>
          <p:nvPr userDrawn="1"/>
        </p:nvPicPr>
        <p:blipFill>
          <a:blip r:embed="rId2" cstate="print"/>
          <a:srcRect r="72893"/>
          <a:stretch>
            <a:fillRect/>
          </a:stretch>
        </p:blipFill>
        <p:spPr bwMode="auto">
          <a:xfrm>
            <a:off x="5185571" y="781433"/>
            <a:ext cx="182086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3774694" y="2869110"/>
            <a:ext cx="4642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МИНИСТЕРСТВО ЗДРАВООХРАНЕНИЯ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РОССИЙСКОЙ ФЕДЕРАЦИИ</a:t>
            </a:r>
          </a:p>
        </p:txBody>
      </p:sp>
      <p:sp>
        <p:nvSpPr>
          <p:cNvPr id="11" name="Прямоугольник 2"/>
          <p:cNvSpPr/>
          <p:nvPr userDrawn="1"/>
        </p:nvSpPr>
        <p:spPr>
          <a:xfrm>
            <a:off x="4" y="3801984"/>
            <a:ext cx="12191999" cy="30560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2963" y="3801984"/>
            <a:ext cx="10509621" cy="2555954"/>
          </a:xfrm>
        </p:spPr>
        <p:txBody>
          <a:bodyPr anchor="ctr">
            <a:normAutofit/>
          </a:bodyPr>
          <a:lstStyle>
            <a:lvl1pPr algn="ctr"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23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107" y="1106488"/>
            <a:ext cx="11418720" cy="5180011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44275" y="6492876"/>
            <a:ext cx="482076" cy="2508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705100" y="0"/>
            <a:ext cx="8648700" cy="853464"/>
          </a:xfrm>
        </p:spPr>
        <p:txBody>
          <a:bodyPr>
            <a:noAutofit/>
          </a:bodyPr>
          <a:lstStyle>
            <a:lvl1pPr>
              <a:defRPr sz="2000">
                <a:solidFill>
                  <a:srgbClr val="17375E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3"/>
          <p:cNvCxnSpPr/>
          <p:nvPr userDrawn="1"/>
        </p:nvCxnSpPr>
        <p:spPr>
          <a:xfrm>
            <a:off x="0" y="963109"/>
            <a:ext cx="27557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Картинки по запросу росатом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7" y="241898"/>
            <a:ext cx="495670" cy="627850"/>
          </a:xfrm>
          <a:prstGeom prst="rect">
            <a:avLst/>
          </a:prstGeom>
          <a:noFill/>
        </p:spPr>
      </p:pic>
      <p:sp>
        <p:nvSpPr>
          <p:cNvPr id="14" name="Прямоугольник 11"/>
          <p:cNvSpPr/>
          <p:nvPr userDrawn="1"/>
        </p:nvSpPr>
        <p:spPr>
          <a:xfrm>
            <a:off x="2705100" y="885629"/>
            <a:ext cx="9486900" cy="84137"/>
          </a:xfrm>
          <a:prstGeom prst="rect">
            <a:avLst/>
          </a:prstGeom>
          <a:solidFill>
            <a:srgbClr val="BC300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2" descr="C:\Users\Konstantin\Desktop\МИНЗДРАВ\Презентации\13-10-18\Эблема Новая поликлиника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1" t="18092" r="10637" b="16648"/>
          <a:stretch/>
        </p:blipFill>
        <p:spPr bwMode="auto">
          <a:xfrm>
            <a:off x="1622357" y="238717"/>
            <a:ext cx="904875" cy="631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" y="232452"/>
            <a:ext cx="632534" cy="632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2497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4B45-6458-4BAE-BB2E-CCB5A0770A28}" type="datetime1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062A-11D8-4423-986C-B97B0F908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013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8"/>
          <p:cNvSpPr/>
          <p:nvPr userDrawn="1"/>
        </p:nvSpPr>
        <p:spPr>
          <a:xfrm>
            <a:off x="0" y="5"/>
            <a:ext cx="12192000" cy="223839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11"/>
          <p:cNvSpPr/>
          <p:nvPr userDrawn="1"/>
        </p:nvSpPr>
        <p:spPr>
          <a:xfrm>
            <a:off x="0" y="274644"/>
            <a:ext cx="12192000" cy="84137"/>
          </a:xfrm>
          <a:prstGeom prst="rect">
            <a:avLst/>
          </a:prstGeom>
          <a:solidFill>
            <a:srgbClr val="BC300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10"/>
          <p:cNvPicPr>
            <a:picLocks noChangeAspect="1"/>
          </p:cNvPicPr>
          <p:nvPr userDrawn="1"/>
        </p:nvPicPr>
        <p:blipFill>
          <a:blip r:embed="rId2" cstate="print"/>
          <a:srcRect r="72893"/>
          <a:stretch>
            <a:fillRect/>
          </a:stretch>
        </p:blipFill>
        <p:spPr bwMode="auto">
          <a:xfrm>
            <a:off x="5185571" y="781433"/>
            <a:ext cx="182086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3774694" y="2869110"/>
            <a:ext cx="4642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МИНИСТЕРСТВО ЗДРАВООХРАНЕНИЯ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РОССИЙСКОЙ ФЕДЕРАЦИИ</a:t>
            </a:r>
          </a:p>
        </p:txBody>
      </p:sp>
      <p:sp>
        <p:nvSpPr>
          <p:cNvPr id="11" name="Прямоугольник 2"/>
          <p:cNvSpPr/>
          <p:nvPr userDrawn="1"/>
        </p:nvSpPr>
        <p:spPr>
          <a:xfrm>
            <a:off x="4" y="3801984"/>
            <a:ext cx="12191999" cy="30560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2963" y="3801984"/>
            <a:ext cx="10509621" cy="2555954"/>
          </a:xfrm>
        </p:spPr>
        <p:txBody>
          <a:bodyPr anchor="ctr">
            <a:normAutofit/>
          </a:bodyPr>
          <a:lstStyle>
            <a:lvl1pPr algn="ctr"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88A5-1E71-4CC6-9B30-5EA5EF6753E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77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106" y="1274764"/>
            <a:ext cx="11425593" cy="5011736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939" y="-1"/>
            <a:ext cx="10670759" cy="10461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rgbClr val="17375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0" y="1046186"/>
            <a:ext cx="12192000" cy="84137"/>
            <a:chOff x="0" y="961829"/>
            <a:chExt cx="12192000" cy="84137"/>
          </a:xfrm>
        </p:grpSpPr>
        <p:cxnSp>
          <p:nvCxnSpPr>
            <p:cNvPr id="11" name="Прямая соединительная линия 13"/>
            <p:cNvCxnSpPr/>
            <p:nvPr userDrawn="1"/>
          </p:nvCxnSpPr>
          <p:spPr>
            <a:xfrm>
              <a:off x="2703104" y="961829"/>
              <a:ext cx="948889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1"/>
            <p:cNvSpPr/>
            <p:nvPr userDrawn="1"/>
          </p:nvSpPr>
          <p:spPr>
            <a:xfrm>
              <a:off x="0" y="961829"/>
              <a:ext cx="2705100" cy="84137"/>
            </a:xfrm>
            <a:prstGeom prst="rect">
              <a:avLst/>
            </a:pr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6" y="232452"/>
            <a:ext cx="632534" cy="6325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2AC8ADC-E642-1343-9985-161361F8AE98}"/>
              </a:ext>
            </a:extLst>
          </p:cNvPr>
          <p:cNvSpPr txBox="1"/>
          <p:nvPr userDrawn="1"/>
        </p:nvSpPr>
        <p:spPr>
          <a:xfrm>
            <a:off x="11529482" y="6460266"/>
            <a:ext cx="588436" cy="2241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7608" tIns="0" rIns="31375" bIns="0" numCol="1" spcCol="14310" rtlCol="0" anchor="ctr">
            <a:noAutofit/>
          </a:bodyPr>
          <a:lstStyle/>
          <a:p>
            <a:pPr marL="0" marR="0" indent="0" algn="l" defTabSz="7892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FACF200C-9445-754A-90F3-4CDF0B5D0196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Open Sans"/>
                <a:cs typeface="Gotham Pro Medium" panose="02000503040000020004" pitchFamily="2" charset="0"/>
                <a:sym typeface="Open Sans"/>
              </a:rPr>
              <a:pPr marL="0" marR="0" indent="0" algn="l" defTabSz="78923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Open Sans"/>
              <a:cs typeface="Gotham Pro Medium" panose="02000503040000020004" pitchFamily="2" charset="0"/>
              <a:sym typeface="Open Sans"/>
            </a:endParaRPr>
          </a:p>
        </p:txBody>
      </p:sp>
      <p:sp>
        <p:nvSpPr>
          <p:cNvPr id="21" name="Прямоугольник 11"/>
          <p:cNvSpPr/>
          <p:nvPr userDrawn="1"/>
        </p:nvSpPr>
        <p:spPr>
          <a:xfrm>
            <a:off x="11529482" y="6307032"/>
            <a:ext cx="662518" cy="84137"/>
          </a:xfrm>
          <a:prstGeom prst="rect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24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75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66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26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16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90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76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58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7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hyperlink" Target="https://www.rosminzdrav.ru/" TargetMode="Externa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jpeg"/><Relationship Id="rId2" Type="http://schemas.openxmlformats.org/officeDocument/2006/relationships/hyperlink" Target="consultantplus://offline/ref=4F59DF9E64018F1082419AB4CC20E677CC1EFE37C576EDC8648FFE8A31A86E4861F33CD012F908356FF71EC03B5EDDC33EF8ECCC973023VC0E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sz@mednet.ru" TargetMode="External"/><Relationship Id="rId3" Type="http://schemas.openxmlformats.org/officeDocument/2006/relationships/image" Target="../media/image5.jpeg"/><Relationship Id="rId7" Type="http://schemas.openxmlformats.org/officeDocument/2006/relationships/hyperlink" Target="mailto:cpsmp@rosminzdrav.ru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7.emf"/><Relationship Id="rId10" Type="http://schemas.openxmlformats.org/officeDocument/2006/relationships/hyperlink" Target="mailto:pr.office@rgnkc.ru" TargetMode="External"/><Relationship Id="rId4" Type="http://schemas.openxmlformats.org/officeDocument/2006/relationships/image" Target="../media/image6.png"/><Relationship Id="rId9" Type="http://schemas.openxmlformats.org/officeDocument/2006/relationships/hyperlink" Target="mailto:oncology@mednet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mailto:cpmsp@rosminzdrav.ru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44179" y="3922520"/>
            <a:ext cx="10509621" cy="281156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Национальный проект «Здравоохранение» </a:t>
            </a:r>
            <a:br>
              <a:rPr lang="ru-RU" sz="24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Федеральные проекты: «Развитие </a:t>
            </a:r>
            <a:r>
              <a:rPr lang="ru-RU" alt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системы оказания  первичной медико-санитарной помощи</a:t>
            </a:r>
            <a:r>
              <a:rPr lang="ru-RU" altLang="ru-RU" sz="1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»              </a:t>
            </a:r>
            <a:r>
              <a:rPr lang="ru-RU" altLang="ru-R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……</a:t>
            </a:r>
            <a:r>
              <a:rPr lang="ru-RU" sz="1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Борьба с сердечно-сосудистыми заболеваниями</a:t>
            </a:r>
            <a:r>
              <a:rPr lang="ru-RU" sz="1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»</a:t>
            </a:r>
            <a: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Борьба с онкологическими заболеваниями</a:t>
            </a:r>
            <a:r>
              <a:rPr lang="ru-RU" sz="1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»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…</a:t>
            </a:r>
            <a: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Национальный проект </a:t>
            </a:r>
            <a:r>
              <a:rPr lang="ru-RU" sz="24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«Демография»</a:t>
            </a:r>
            <a:br>
              <a:rPr lang="ru-RU" sz="24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Федеральный </a:t>
            </a:r>
            <a: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проект </a:t>
            </a:r>
            <a:r>
              <a:rPr lang="ru-RU" sz="1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Разработка и реализация программы системной поддержки </a:t>
            </a:r>
            <a:b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и повышения качества жизни граждан старшего поколения </a:t>
            </a:r>
            <a:b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«Старшее поколение»</a:t>
            </a:r>
            <a:b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Администратор проекта: Департамент организации медицинской помощи </a:t>
            </a:r>
            <a:br>
              <a:rPr lang="ru-RU" sz="1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……….</a:t>
            </a:r>
            <a:r>
              <a:rPr lang="ru-RU" sz="1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и санаторно-курортного дела </a:t>
            </a:r>
            <a:endParaRPr lang="ru-RU" sz="2000" b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</a:br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«РАЗВИТИЕ СИСТЕМЫ ОКАЗАНИЯ ПЕРВИЧНОЙ МЕДИКО-САНИТАРНОЙ ПОМОЩИ»</a:t>
            </a:r>
            <a:endParaRPr lang="ru-RU" altLang="ru-RU" sz="1200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2" name="Группа 91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393700" y="1042010"/>
            <a:ext cx="11430000" cy="748464"/>
          </a:xfrm>
          <a:prstGeom prst="round2SameRect">
            <a:avLst/>
          </a:prstGeom>
          <a:solidFill>
            <a:srgbClr val="0070C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71224" y="1105080"/>
            <a:ext cx="9900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в государственной интегрированной информационной системе управления общественными финансами «Электронный бюджет» по состоянию на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01.05.2019.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Нижегородская область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55246" y="1952010"/>
            <a:ext cx="4303176" cy="95791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 расходах, в целях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софинансирования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которых предоставляется ИМБТ на строительство ВА, ФП, ФАП*: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17528" y="2636518"/>
            <a:ext cx="4629146" cy="72755"/>
          </a:xfrm>
          <a:prstGeom prst="rect">
            <a:avLst/>
          </a:prstGeom>
          <a:solidFill>
            <a:srgbClr val="F13E45"/>
          </a:solidFill>
          <a:ln w="12700" cap="flat">
            <a:noFill/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l" defTabSz="21012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7528" y="2802433"/>
            <a:ext cx="4741576" cy="5793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07000"/>
              </a:lnSpc>
              <a:buClr>
                <a:srgbClr val="F13E45"/>
              </a:buClr>
              <a:buSzPct val="150000"/>
              <a:defRPr/>
            </a:pPr>
            <a:r>
              <a:rPr lang="ru-RU" sz="1400" kern="0" dirty="0">
                <a:solidFill>
                  <a:srgbClr val="1F1F1F"/>
                </a:solidFill>
                <a:latin typeface="Calibri"/>
              </a:rPr>
              <a:t>По данным отчета о расходах, в целях </a:t>
            </a:r>
            <a:r>
              <a:rPr lang="ru-RU" sz="1400" kern="0" dirty="0" err="1">
                <a:solidFill>
                  <a:srgbClr val="1F1F1F"/>
                </a:solidFill>
                <a:latin typeface="Calibri"/>
              </a:rPr>
              <a:t>софинансирования</a:t>
            </a:r>
            <a:r>
              <a:rPr lang="ru-RU" sz="1400" kern="0" dirty="0">
                <a:solidFill>
                  <a:srgbClr val="1F1F1F"/>
                </a:solidFill>
                <a:latin typeface="Calibri"/>
              </a:rPr>
              <a:t> которых предоставляется </a:t>
            </a:r>
            <a:r>
              <a:rPr lang="ru-RU" sz="1400" kern="0" dirty="0" smtClean="0">
                <a:solidFill>
                  <a:srgbClr val="1F1F1F"/>
                </a:solidFill>
                <a:latin typeface="Calibri"/>
              </a:rPr>
              <a:t>ИМБТ, </a:t>
            </a:r>
            <a:r>
              <a:rPr lang="ru-RU" sz="1400" kern="0" dirty="0">
                <a:solidFill>
                  <a:srgbClr val="1F1F1F"/>
                </a:solidFill>
                <a:latin typeface="Calibri"/>
              </a:rPr>
              <a:t>по состоянию на 01.05.2019, </a:t>
            </a:r>
            <a:r>
              <a:rPr lang="ru-RU" sz="1400" b="1" kern="0" dirty="0">
                <a:solidFill>
                  <a:srgbClr val="F13E45"/>
                </a:solidFill>
                <a:latin typeface="Calibri"/>
              </a:rPr>
              <a:t>кассовый расход средств отсутствует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355246" y="3779059"/>
            <a:ext cx="3991428" cy="45329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 достижении значений результатов регионального проекта по строительству ВА, ФП, ФАП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*: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13E4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95597" y="3770843"/>
            <a:ext cx="4843234" cy="53569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 достижении значений результатов регионального проекта по приобретению комплексов передвижных медицинских*: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84"/>
          <a:stretch/>
        </p:blipFill>
        <p:spPr>
          <a:xfrm>
            <a:off x="943658" y="1042009"/>
            <a:ext cx="654004" cy="64784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8" y="2013354"/>
            <a:ext cx="533348" cy="53334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08344" y="5320440"/>
            <a:ext cx="1158365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*согласно приложению № 3, приложению № 4 к соглашению о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ИМБТ из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федерального бюджета в целях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софинансирования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в том числе в полном объеме, расходных обязательств субъектов Российской Федерации, возникающих при: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создании и замене врачебных амбулаторий, фельдшерских и фельдшерско-акушерских пунктов для населенных пунктов с численностью населения от 100 до 2000 человек,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оснащении медицинских организаций, подведомственных органам исполнительной власти субъектов Российской Федерации и органам местного самоуправления, передвижными медицинскими комплексами для оказания медицинской помощи жителям населенных пунктов с численностью населения до 100 человек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020685" y="2845422"/>
            <a:ext cx="55324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>
                <a:solidFill>
                  <a:srgbClr val="1F1F1F"/>
                </a:solidFill>
                <a:latin typeface="Calibri"/>
              </a:rPr>
              <a:t>По данным отчета о расходах, в целях </a:t>
            </a:r>
            <a:r>
              <a:rPr lang="ru-RU" sz="1400" kern="0" dirty="0" err="1">
                <a:solidFill>
                  <a:srgbClr val="1F1F1F"/>
                </a:solidFill>
                <a:latin typeface="Calibri"/>
              </a:rPr>
              <a:t>софинансирования</a:t>
            </a:r>
            <a:r>
              <a:rPr lang="ru-RU" sz="1400" kern="0" dirty="0">
                <a:solidFill>
                  <a:srgbClr val="1F1F1F"/>
                </a:solidFill>
                <a:latin typeface="Calibri"/>
              </a:rPr>
              <a:t> которых предоставляется </a:t>
            </a:r>
            <a:r>
              <a:rPr lang="ru-RU" sz="1400" kern="0" dirty="0" smtClean="0">
                <a:solidFill>
                  <a:srgbClr val="1F1F1F"/>
                </a:solidFill>
                <a:latin typeface="Calibri"/>
              </a:rPr>
              <a:t>ИМБТ, </a:t>
            </a:r>
            <a:r>
              <a:rPr lang="ru-RU" sz="1400" kern="0" dirty="0">
                <a:solidFill>
                  <a:srgbClr val="1F1F1F"/>
                </a:solidFill>
                <a:latin typeface="Calibri"/>
              </a:rPr>
              <a:t>по состоянию на 01.05.2019, </a:t>
            </a:r>
            <a:r>
              <a:rPr lang="ru-RU" sz="1400" b="1" kern="0" dirty="0">
                <a:solidFill>
                  <a:srgbClr val="F13E45"/>
                </a:solidFill>
                <a:latin typeface="Calibri"/>
              </a:rPr>
              <a:t>кассовый расход средств отсутствует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17528" y="4670814"/>
            <a:ext cx="4629146" cy="5793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07000"/>
              </a:lnSpc>
              <a:buClr>
                <a:srgbClr val="F13E45"/>
              </a:buClr>
              <a:buSzPct val="150000"/>
              <a:defRPr/>
            </a:pPr>
            <a:r>
              <a:rPr lang="ru-RU" sz="1400" kern="0" dirty="0">
                <a:solidFill>
                  <a:srgbClr val="1F1F1F"/>
                </a:solidFill>
                <a:latin typeface="Calibri"/>
              </a:rPr>
              <a:t>По состоянию на 01.05.2019 </a:t>
            </a:r>
            <a:r>
              <a:rPr lang="ru-RU" sz="1400" b="1" kern="0" dirty="0">
                <a:solidFill>
                  <a:srgbClr val="F13E45"/>
                </a:solidFill>
                <a:latin typeface="Calibri"/>
              </a:rPr>
              <a:t>значение результата – 0 </a:t>
            </a:r>
            <a:r>
              <a:rPr lang="ru-RU" sz="1400" kern="0" dirty="0">
                <a:solidFill>
                  <a:srgbClr val="1F1F1F"/>
                </a:solidFill>
                <a:latin typeface="Calibri"/>
              </a:rPr>
              <a:t/>
            </a:r>
            <a:br>
              <a:rPr lang="ru-RU" sz="1400" kern="0" dirty="0">
                <a:solidFill>
                  <a:srgbClr val="1F1F1F"/>
                </a:solidFill>
                <a:latin typeface="Calibri"/>
              </a:rPr>
            </a:br>
            <a:r>
              <a:rPr lang="ru-RU" sz="1400" kern="0" dirty="0">
                <a:solidFill>
                  <a:srgbClr val="1F1F1F"/>
                </a:solidFill>
                <a:latin typeface="Calibri"/>
              </a:rPr>
              <a:t>(дата достижения результата – 31.12.2019)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020685" y="4688097"/>
            <a:ext cx="5532434" cy="39050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07000"/>
              </a:lnSpc>
              <a:buClr>
                <a:srgbClr val="F13E45"/>
              </a:buClr>
              <a:buSzPct val="150000"/>
              <a:defRPr/>
            </a:pPr>
            <a:r>
              <a:rPr lang="ru-RU" sz="1400" kern="0" dirty="0">
                <a:solidFill>
                  <a:srgbClr val="1F1F1F"/>
                </a:solidFill>
                <a:latin typeface="Calibri"/>
              </a:rPr>
              <a:t>По состоянию на 01.05.2019 </a:t>
            </a:r>
            <a:r>
              <a:rPr lang="ru-RU" sz="1400" b="1" kern="0" dirty="0">
                <a:solidFill>
                  <a:srgbClr val="F13E45"/>
                </a:solidFill>
                <a:latin typeface="Calibri"/>
              </a:rPr>
              <a:t>значение результата – 0 </a:t>
            </a:r>
            <a:r>
              <a:rPr lang="ru-RU" sz="1400" kern="0" dirty="0">
                <a:solidFill>
                  <a:srgbClr val="1F1F1F"/>
                </a:solidFill>
                <a:latin typeface="Calibri"/>
              </a:rPr>
              <a:t/>
            </a:r>
            <a:br>
              <a:rPr lang="ru-RU" sz="1400" kern="0" dirty="0">
                <a:solidFill>
                  <a:srgbClr val="1F1F1F"/>
                </a:solidFill>
                <a:latin typeface="Calibri"/>
              </a:rPr>
            </a:br>
            <a:r>
              <a:rPr lang="ru-RU" sz="1400" kern="0" dirty="0">
                <a:solidFill>
                  <a:srgbClr val="1F1F1F"/>
                </a:solidFill>
                <a:latin typeface="Calibri"/>
              </a:rPr>
              <a:t>(дата достижения результата – 31.12.2019)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17528" y="4486402"/>
            <a:ext cx="4629146" cy="72755"/>
          </a:xfrm>
          <a:prstGeom prst="rect">
            <a:avLst/>
          </a:prstGeom>
          <a:solidFill>
            <a:srgbClr val="F13E45"/>
          </a:solidFill>
          <a:ln w="12700" cap="flat">
            <a:noFill/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l" defTabSz="21012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8" y="3803623"/>
            <a:ext cx="533348" cy="53334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6695597" y="2018209"/>
            <a:ext cx="4843234" cy="528494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1400" b="1" kern="0" dirty="0">
                <a:solidFill>
                  <a:srgbClr val="F13E45"/>
                </a:solidFill>
                <a:latin typeface="+mj-lt"/>
              </a:rPr>
              <a:t>О расходах, в целях </a:t>
            </a:r>
            <a:r>
              <a:rPr lang="ru-RU" sz="1400" b="1" kern="0" dirty="0" err="1">
                <a:solidFill>
                  <a:srgbClr val="F13E45"/>
                </a:solidFill>
                <a:latin typeface="+mj-lt"/>
              </a:rPr>
              <a:t>софинансирования</a:t>
            </a:r>
            <a:r>
              <a:rPr lang="ru-RU" sz="1400" b="1" kern="0" dirty="0">
                <a:solidFill>
                  <a:srgbClr val="F13E45"/>
                </a:solidFill>
                <a:latin typeface="+mj-lt"/>
              </a:rPr>
              <a:t> которых предоставляется ИМБТ на приобретение комплексов передвижных медицинских*: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20685" y="2636519"/>
            <a:ext cx="5518146" cy="71644"/>
          </a:xfrm>
          <a:prstGeom prst="rect">
            <a:avLst/>
          </a:prstGeom>
          <a:solidFill>
            <a:srgbClr val="F13E45"/>
          </a:solidFill>
          <a:ln w="12700" cap="flat">
            <a:noFill/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l" defTabSz="21012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85" y="2013354"/>
            <a:ext cx="533348" cy="53334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85" y="3803623"/>
            <a:ext cx="533348" cy="533348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6020685" y="4486402"/>
            <a:ext cx="5518146" cy="71644"/>
          </a:xfrm>
          <a:prstGeom prst="rect">
            <a:avLst/>
          </a:prstGeom>
          <a:solidFill>
            <a:srgbClr val="F13E45"/>
          </a:solidFill>
          <a:ln w="12700" cap="flat">
            <a:noFill/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l" defTabSz="21012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</a:br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«РАЗВИТИЕ СИСТЕМЫ ОКАЗАНИЯ ПЕРВИЧНОЙ МЕДИКО-САНИТАРНОЙ ПОМОЩИ»</a:t>
            </a:r>
            <a:endParaRPr lang="ru-RU" altLang="ru-RU" sz="1200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2" name="Группа 91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495299" y="1202098"/>
            <a:ext cx="7751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F13E4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Завершение формирования сети медицинских организаций первичного звена здравоохранения</a:t>
            </a:r>
            <a:endParaRPr lang="ru-RU" sz="1400" b="1" i="1" dirty="0">
              <a:solidFill>
                <a:srgbClr val="F13E4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5"/>
          <p:cNvSpPr/>
          <p:nvPr/>
        </p:nvSpPr>
        <p:spPr>
          <a:xfrm rot="16200000">
            <a:off x="9372424" y="354937"/>
            <a:ext cx="1988680" cy="3683002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03225" y="3706224"/>
            <a:ext cx="8398850" cy="1328834"/>
            <a:chOff x="583662" y="3321195"/>
            <a:chExt cx="8295958" cy="1328834"/>
          </a:xfrm>
        </p:grpSpPr>
        <p:cxnSp>
          <p:nvCxnSpPr>
            <p:cNvPr id="30" name="Прямая со стрелкой 29">
              <a:extLst>
                <a:ext uri="{FF2B5EF4-FFF2-40B4-BE49-F238E27FC236}">
                  <a16:creationId xmlns="" xmlns:a16="http://schemas.microsoft.com/office/drawing/2014/main" id="{8384A022-B1B8-034E-AD80-E22D0255FB3D}"/>
                </a:ext>
              </a:extLst>
            </p:cNvPr>
            <p:cNvCxnSpPr/>
            <p:nvPr/>
          </p:nvCxnSpPr>
          <p:spPr>
            <a:xfrm>
              <a:off x="583662" y="4354513"/>
              <a:ext cx="8295958" cy="8511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Группа 49"/>
            <p:cNvGrpSpPr/>
            <p:nvPr/>
          </p:nvGrpSpPr>
          <p:grpSpPr>
            <a:xfrm>
              <a:off x="705950" y="3321195"/>
              <a:ext cx="4602573" cy="1328834"/>
              <a:chOff x="705950" y="3321195"/>
              <a:chExt cx="4602573" cy="1328834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5057242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58" name="Овал 57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52" name="Группа 51"/>
              <p:cNvGrpSpPr/>
              <p:nvPr/>
            </p:nvGrpSpPr>
            <p:grpSpPr>
              <a:xfrm>
                <a:off x="2881596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56" name="Овал 55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53" name="Группа 52"/>
              <p:cNvGrpSpPr/>
              <p:nvPr/>
            </p:nvGrpSpPr>
            <p:grpSpPr>
              <a:xfrm>
                <a:off x="705950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54" name="Овал 53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1A25B7D0-5411-AF4D-A8BD-0C71A2DD8C8F}"/>
              </a:ext>
            </a:extLst>
          </p:cNvPr>
          <p:cNvSpPr txBox="1"/>
          <p:nvPr/>
        </p:nvSpPr>
        <p:spPr>
          <a:xfrm>
            <a:off x="658391" y="3128371"/>
            <a:ext cx="1584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13E45"/>
                </a:solidFill>
                <a:cs typeface="Arial" panose="020B0604020202020204" pitchFamily="34" charset="0"/>
              </a:rPr>
              <a:t>10 января 2019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7F83892-5E89-3F4F-B33E-17EEF77D4089}"/>
              </a:ext>
            </a:extLst>
          </p:cNvPr>
          <p:cNvSpPr txBox="1"/>
          <p:nvPr/>
        </p:nvSpPr>
        <p:spPr>
          <a:xfrm>
            <a:off x="3364164" y="3092993"/>
            <a:ext cx="1584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13E45"/>
                </a:solidFill>
                <a:cs typeface="Arial" panose="020B0604020202020204" pitchFamily="34" charset="0"/>
              </a:rPr>
              <a:t>15 февраля 2019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57B381E-CFFA-C446-86B5-659B25CD57D6}"/>
              </a:ext>
            </a:extLst>
          </p:cNvPr>
          <p:cNvSpPr txBox="1"/>
          <p:nvPr/>
        </p:nvSpPr>
        <p:spPr>
          <a:xfrm>
            <a:off x="6231601" y="3103629"/>
            <a:ext cx="1584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13E45"/>
                </a:solidFill>
                <a:cs typeface="Arial" panose="020B0604020202020204" pitchFamily="34" charset="0"/>
              </a:rPr>
              <a:t>15 марта 2019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0532C8F-A09E-EE4F-AE01-F0DA0C80FBB6}"/>
              </a:ext>
            </a:extLst>
          </p:cNvPr>
          <p:cNvSpPr txBox="1"/>
          <p:nvPr/>
        </p:nvSpPr>
        <p:spPr>
          <a:xfrm>
            <a:off x="748368" y="1862602"/>
            <a:ext cx="2376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Утверждены (одобрены, сформированы) документы, необходимые для оказания услуги (выполнения работы)</a:t>
            </a:r>
            <a:endParaRPr lang="ru-RU" sz="1000" b="1" dirty="0"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4291C8B0-CEBE-A648-A645-CEF309B445E6}"/>
              </a:ext>
            </a:extLst>
          </p:cNvPr>
          <p:cNvSpPr txBox="1"/>
          <p:nvPr/>
        </p:nvSpPr>
        <p:spPr>
          <a:xfrm>
            <a:off x="3534788" y="1880983"/>
            <a:ext cx="20200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Заключены соглашения с субъектами о предоставлении межбюджетных трансфертов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E35D674-34D3-7545-A3CF-F2B06212FB6A}"/>
              </a:ext>
            </a:extLst>
          </p:cNvPr>
          <p:cNvSpPr txBox="1"/>
          <p:nvPr/>
        </p:nvSpPr>
        <p:spPr>
          <a:xfrm>
            <a:off x="6299855" y="1825338"/>
            <a:ext cx="20219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Средства на закупку авиационных работ в целях оказания медицинской помощи перечислены уполномоченным органам субъектов Российской Федерации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F7F83892-5E89-3F4F-B33E-17EEF77D4089}"/>
              </a:ext>
            </a:extLst>
          </p:cNvPr>
          <p:cNvSpPr txBox="1"/>
          <p:nvPr/>
        </p:nvSpPr>
        <p:spPr>
          <a:xfrm>
            <a:off x="673871" y="4885672"/>
            <a:ext cx="1584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cs typeface="Arial" panose="020B0604020202020204" pitchFamily="34" charset="0"/>
              </a:rPr>
              <a:t>1 апреля 2019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57B381E-CFFA-C446-86B5-659B25CD57D6}"/>
              </a:ext>
            </a:extLst>
          </p:cNvPr>
          <p:cNvSpPr txBox="1"/>
          <p:nvPr/>
        </p:nvSpPr>
        <p:spPr>
          <a:xfrm>
            <a:off x="2855304" y="4855995"/>
            <a:ext cx="1584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cs typeface="Arial" panose="020B0604020202020204" pitchFamily="34" charset="0"/>
              </a:rPr>
              <a:t>1 июля 2019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4132D1A7-2095-E041-8CB7-1E8ED8CD568C}"/>
              </a:ext>
            </a:extLst>
          </p:cNvPr>
          <p:cNvSpPr txBox="1"/>
          <p:nvPr/>
        </p:nvSpPr>
        <p:spPr>
          <a:xfrm>
            <a:off x="5059488" y="4855995"/>
            <a:ext cx="1584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cs typeface="Arial" panose="020B0604020202020204" pitchFamily="34" charset="0"/>
              </a:rPr>
              <a:t>31 декабря 2019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291C8B0-CEBE-A648-A645-CEF309B445E6}"/>
              </a:ext>
            </a:extLst>
          </p:cNvPr>
          <p:cNvSpPr txBox="1"/>
          <p:nvPr/>
        </p:nvSpPr>
        <p:spPr>
          <a:xfrm>
            <a:off x="775471" y="3874437"/>
            <a:ext cx="1624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Разработана типовая стратегия развития санитарной авиации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E35D674-34D3-7545-A3CF-F2B06212FB6A}"/>
              </a:ext>
            </a:extLst>
          </p:cNvPr>
          <p:cNvSpPr txBox="1"/>
          <p:nvPr/>
        </p:nvSpPr>
        <p:spPr>
          <a:xfrm>
            <a:off x="2899803" y="3578502"/>
            <a:ext cx="2183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Утверждены региональные стратегии развития санитарной авиации на период до 2024 года в 49 субъектах Российской Федерации, участвующих в реализации мероприятия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ABE06BD-73A1-C744-A57D-8B10EEB7BAA8}"/>
              </a:ext>
            </a:extLst>
          </p:cNvPr>
          <p:cNvSpPr txBox="1"/>
          <p:nvPr/>
        </p:nvSpPr>
        <p:spPr>
          <a:xfrm>
            <a:off x="5207600" y="3659773"/>
            <a:ext cx="3594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Органами  исполнительной власти субъектов Российской Федерации, участвующих в реализации мероприятия, заключены государственные контракты на закупку авиационных работ в целях оказания медицинской помощи</a:t>
            </a: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="" xmlns:a16="http://schemas.microsoft.com/office/drawing/2014/main" id="{8384A022-B1B8-034E-AD80-E22D0255FB3D}"/>
              </a:ext>
            </a:extLst>
          </p:cNvPr>
          <p:cNvCxnSpPr/>
          <p:nvPr/>
        </p:nvCxnSpPr>
        <p:spPr>
          <a:xfrm>
            <a:off x="403226" y="3013826"/>
            <a:ext cx="7602418" cy="1"/>
          </a:xfrm>
          <a:prstGeom prst="straightConnector1">
            <a:avLst/>
          </a:prstGeom>
          <a:ln w="25400">
            <a:solidFill>
              <a:srgbClr val="F13E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72"/>
          <p:cNvGrpSpPr/>
          <p:nvPr/>
        </p:nvGrpSpPr>
        <p:grpSpPr>
          <a:xfrm>
            <a:off x="6072879" y="2040423"/>
            <a:ext cx="251281" cy="1261862"/>
            <a:chOff x="-1001592" y="1752600"/>
            <a:chExt cx="214781" cy="1078569"/>
          </a:xfrm>
        </p:grpSpPr>
        <p:sp>
          <p:nvSpPr>
            <p:cNvPr id="74" name="Овал 73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-1001592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>
              <a:off x="-885983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6" name="Группа 75"/>
          <p:cNvGrpSpPr/>
          <p:nvPr/>
        </p:nvGrpSpPr>
        <p:grpSpPr>
          <a:xfrm>
            <a:off x="3239847" y="2042171"/>
            <a:ext cx="251281" cy="1261862"/>
            <a:chOff x="153818" y="1752600"/>
            <a:chExt cx="214781" cy="1078569"/>
          </a:xfrm>
        </p:grpSpPr>
        <p:sp>
          <p:nvSpPr>
            <p:cNvPr id="77" name="Овал 76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153818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>
              <a:off x="260077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9" name="Группа 78"/>
          <p:cNvGrpSpPr/>
          <p:nvPr/>
        </p:nvGrpSpPr>
        <p:grpSpPr>
          <a:xfrm>
            <a:off x="524190" y="2047480"/>
            <a:ext cx="251281" cy="1261862"/>
            <a:chOff x="977895" y="1752600"/>
            <a:chExt cx="214781" cy="1078569"/>
          </a:xfrm>
        </p:grpSpPr>
        <p:sp>
          <p:nvSpPr>
            <p:cNvPr id="80" name="Овал 79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1084154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82" name="Рисунок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5" y="2569646"/>
            <a:ext cx="1146797" cy="86009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70" y="2569646"/>
            <a:ext cx="1146797" cy="86009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60" y="2494902"/>
            <a:ext cx="1146797" cy="860096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8654126" y="1442810"/>
            <a:ext cx="3531259" cy="1551492"/>
            <a:chOff x="8263049" y="3820715"/>
            <a:chExt cx="3151847" cy="1551492"/>
          </a:xfrm>
          <a:solidFill>
            <a:srgbClr val="80C535"/>
          </a:solidFill>
        </p:grpSpPr>
        <p:sp>
          <p:nvSpPr>
            <p:cNvPr id="86" name="Прямоугольник 85"/>
            <p:cNvSpPr/>
            <p:nvPr/>
          </p:nvSpPr>
          <p:spPr>
            <a:xfrm>
              <a:off x="8263049" y="4233434"/>
              <a:ext cx="3151847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Выполнено </a:t>
              </a:r>
              <a:r>
                <a:rPr lang="ru-RU" sz="16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не менее 7 500 вылетов </a:t>
              </a:r>
              <a:r>
                <a:rPr lang="ru-RU" sz="12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санитарной авиации (дополнительно к вылетам, осуществляемым за счет собственных средств бюджетов субъектов РФ)</a:t>
              </a: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8361610" y="3820715"/>
              <a:ext cx="2919618" cy="230833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noAutofit/>
            </a:bodyPr>
            <a:lstStyle/>
            <a:p>
              <a:r>
                <a:rPr lang="ru-RU" sz="2000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</a:t>
              </a:r>
              <a:endParaRPr lang="ru-RU" sz="2800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Прямоугольник 279"/>
            <p:cNvSpPr/>
            <p:nvPr/>
          </p:nvSpPr>
          <p:spPr>
            <a:xfrm>
              <a:off x="8361609" y="4175690"/>
              <a:ext cx="2768667" cy="62506"/>
            </a:xfrm>
            <a:prstGeom prst="round2Same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2101265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96" y="4318005"/>
            <a:ext cx="1146797" cy="860096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4291C8B0-CEBE-A648-A645-CEF309B445E6}"/>
              </a:ext>
            </a:extLst>
          </p:cNvPr>
          <p:cNvSpPr txBox="1"/>
          <p:nvPr/>
        </p:nvSpPr>
        <p:spPr>
          <a:xfrm>
            <a:off x="220716" y="5282306"/>
            <a:ext cx="11761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   В 2019 году </a:t>
            </a:r>
            <a:r>
              <a:rPr lang="ru-RU" sz="1400" dirty="0" smtClean="0"/>
              <a:t>для Нижегородской выделяется </a:t>
            </a:r>
            <a:r>
              <a:rPr lang="ru-RU" sz="14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101 149,7 тыс. рублей </a:t>
            </a:r>
            <a:r>
              <a:rPr lang="ru-RU" sz="1400" dirty="0" smtClean="0"/>
              <a:t>из федерального бюджета, </a:t>
            </a:r>
            <a:r>
              <a:rPr lang="ru-RU" sz="14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уровень </a:t>
            </a:r>
            <a:r>
              <a:rPr lang="ru-RU" sz="1400" b="1" dirty="0" err="1" smtClean="0">
                <a:solidFill>
                  <a:srgbClr val="F13E45"/>
                </a:solidFill>
                <a:cs typeface="Arial" panose="020B0604020202020204" pitchFamily="34" charset="0"/>
              </a:rPr>
              <a:t>софинансирования</a:t>
            </a:r>
            <a:r>
              <a:rPr lang="ru-RU" sz="14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 – 82,91 %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 smtClean="0"/>
              <a:t>   Государственный контракт </a:t>
            </a:r>
            <a:r>
              <a:rPr lang="ru-RU" sz="14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на 600 летных часов заключен 26.04.2019</a:t>
            </a:r>
            <a:r>
              <a:rPr lang="ru-RU" sz="1400" dirty="0" smtClean="0"/>
              <a:t>, цена контракта </a:t>
            </a:r>
            <a:r>
              <a:rPr lang="ru-RU" sz="14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106 749 998,25 рублей</a:t>
            </a:r>
            <a:r>
              <a:rPr lang="ru-RU" sz="1400" dirty="0" smtClean="0"/>
              <a:t>, срок действия с 26.04.2019 по 29.12.2019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   По состоянию на 15.05.2019 </a:t>
            </a:r>
            <a:r>
              <a:rPr lang="ru-RU" sz="1400" dirty="0" smtClean="0"/>
              <a:t>за счет средств </a:t>
            </a:r>
            <a:r>
              <a:rPr lang="ru-RU" sz="14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федеральной субсидии </a:t>
            </a:r>
            <a:r>
              <a:rPr lang="ru-RU" sz="1400" dirty="0" smtClean="0"/>
              <a:t>выполнено </a:t>
            </a:r>
            <a:r>
              <a:rPr lang="ru-RU" sz="14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27 вылетов, эвакуировано 27 человек, из них 5 детей, в том числе 2 в возрасте до 1 года</a:t>
            </a:r>
            <a:r>
              <a:rPr lang="ru-RU" sz="1400" dirty="0" smtClean="0"/>
              <a:t> (расход </a:t>
            </a:r>
            <a:r>
              <a:rPr lang="ru-RU" sz="14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8 395,1 тыс. рублей</a:t>
            </a:r>
            <a:r>
              <a:rPr lang="ru-RU" sz="1400" dirty="0" smtClean="0"/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 smtClean="0"/>
              <a:t>   За счет средств </a:t>
            </a:r>
            <a:r>
              <a:rPr lang="ru-RU" sz="14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бюджета Нижегородской области </a:t>
            </a:r>
            <a:r>
              <a:rPr lang="ru-RU" sz="1400" dirty="0" smtClean="0"/>
              <a:t>в 2019 г. осуществлено </a:t>
            </a:r>
            <a:r>
              <a:rPr lang="ru-RU" sz="14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32 вылета, эвакуирован 31 человек, из них 1 ребенок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</a:br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«РАЗВИТИЕ СИСТЕМЫ ОКАЗАНИЯ ПЕРВИЧНОЙ МЕДИКО-САНИТАРНОЙ ПОМОЩИ»</a:t>
            </a:r>
            <a:endParaRPr lang="ru-RU" altLang="ru-RU" sz="1200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2" name="Группа 91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8384A022-B1B8-034E-AD80-E22D0255FB3D}"/>
              </a:ext>
            </a:extLst>
          </p:cNvPr>
          <p:cNvCxnSpPr/>
          <p:nvPr/>
        </p:nvCxnSpPr>
        <p:spPr>
          <a:xfrm>
            <a:off x="393700" y="5320103"/>
            <a:ext cx="11430000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733768" y="1271917"/>
            <a:ext cx="8780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sz="1600" dirty="0">
                <a:solidFill>
                  <a:srgbClr val="F13E4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Оптимизация работы медицинских организаций, оказывающих </a:t>
            </a:r>
            <a:r>
              <a:rPr lang="ru-RU" sz="1600" dirty="0" smtClean="0">
                <a:solidFill>
                  <a:srgbClr val="F13E4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ПМСП</a:t>
            </a:r>
            <a:endParaRPr lang="ru-RU" sz="1600" dirty="0">
              <a:solidFill>
                <a:srgbClr val="F13E4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A25B7D0-5411-AF4D-A8BD-0C71A2DD8C8F}"/>
              </a:ext>
            </a:extLst>
          </p:cNvPr>
          <p:cNvSpPr txBox="1"/>
          <p:nvPr/>
        </p:nvSpPr>
        <p:spPr>
          <a:xfrm>
            <a:off x="739049" y="3417079"/>
            <a:ext cx="180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13E45"/>
                </a:solidFill>
                <a:cs typeface="Arial" panose="020B0604020202020204" pitchFamily="34" charset="0"/>
              </a:rPr>
              <a:t>30 января 2019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F7F83892-5E89-3F4F-B33E-17EEF77D4089}"/>
              </a:ext>
            </a:extLst>
          </p:cNvPr>
          <p:cNvSpPr txBox="1"/>
          <p:nvPr/>
        </p:nvSpPr>
        <p:spPr>
          <a:xfrm>
            <a:off x="4691042" y="3417079"/>
            <a:ext cx="180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34344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F13E4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sz="1100" dirty="0"/>
              <a:t>1 февраля 2019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5AA00802-B464-824C-ADEC-ABBFB99E7ED4}"/>
              </a:ext>
            </a:extLst>
          </p:cNvPr>
          <p:cNvSpPr txBox="1"/>
          <p:nvPr/>
        </p:nvSpPr>
        <p:spPr>
          <a:xfrm>
            <a:off x="8629244" y="3417079"/>
            <a:ext cx="1764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34344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F13E4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sz="1100" dirty="0"/>
              <a:t>28 февраля 2019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C0532C8F-A09E-EE4F-AE01-F0DA0C80FBB6}"/>
              </a:ext>
            </a:extLst>
          </p:cNvPr>
          <p:cNvSpPr txBox="1"/>
          <p:nvPr/>
        </p:nvSpPr>
        <p:spPr>
          <a:xfrm>
            <a:off x="852686" y="2183229"/>
            <a:ext cx="3167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cs typeface="Arial" panose="020B0604020202020204" pitchFamily="34" charset="0"/>
              </a:rPr>
              <a:t>Описание «Новой модели медицинской организации, оказывающей первичную медико-санитарную помощь» представлено в Проектный комитет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4291C8B0-CEBE-A648-A645-CEF309B445E6}"/>
              </a:ext>
            </a:extLst>
          </p:cNvPr>
          <p:cNvSpPr txBox="1"/>
          <p:nvPr/>
        </p:nvSpPr>
        <p:spPr>
          <a:xfrm>
            <a:off x="4737767" y="2183229"/>
            <a:ext cx="3563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cs typeface="Arial" panose="020B0604020202020204" pitchFamily="34" charset="0"/>
              </a:rPr>
              <a:t>Утверждены перечни МО, участвующих в создании и тиражировании «Новой модели медицинской организации, оказывающей первичную медико-санитарную помощь» </a:t>
            </a:r>
            <a:endParaRPr lang="ru-RU" sz="1100" i="1" dirty="0"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B2E74219-2837-DB43-857D-332C1C570C43}"/>
              </a:ext>
            </a:extLst>
          </p:cNvPr>
          <p:cNvSpPr txBox="1"/>
          <p:nvPr/>
        </p:nvSpPr>
        <p:spPr>
          <a:xfrm>
            <a:off x="8598765" y="2183228"/>
            <a:ext cx="241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100" b="1" dirty="0">
                <a:cs typeface="Arial" panose="020B0604020202020204" pitchFamily="34" charset="0"/>
              </a:rPr>
              <a:t>Доведена целевая субсидия в целях обеспечения функционирования Центра организации ПМСП в 2019 году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1A25B7D0-5411-AF4D-A8BD-0C71A2DD8C8F}"/>
              </a:ext>
            </a:extLst>
          </p:cNvPr>
          <p:cNvSpPr txBox="1"/>
          <p:nvPr/>
        </p:nvSpPr>
        <p:spPr>
          <a:xfrm>
            <a:off x="1118359" y="5440397"/>
            <a:ext cx="180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cs typeface="Arial" panose="020B0604020202020204" pitchFamily="34" charset="0"/>
              </a:rPr>
              <a:t>15 мая 2019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4132D1A7-2095-E041-8CB7-1E8ED8CD568C}"/>
              </a:ext>
            </a:extLst>
          </p:cNvPr>
          <p:cNvSpPr txBox="1"/>
          <p:nvPr/>
        </p:nvSpPr>
        <p:spPr>
          <a:xfrm>
            <a:off x="7398685" y="5440397"/>
            <a:ext cx="180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34344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0070C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sz="1100" dirty="0"/>
              <a:t>1 декабря 2019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0532C8F-A09E-EE4F-AE01-F0DA0C80FBB6}"/>
              </a:ext>
            </a:extLst>
          </p:cNvPr>
          <p:cNvSpPr txBox="1"/>
          <p:nvPr/>
        </p:nvSpPr>
        <p:spPr>
          <a:xfrm>
            <a:off x="1132566" y="4340707"/>
            <a:ext cx="24167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cs typeface="Arial" panose="020B0604020202020204" pitchFamily="34" charset="0"/>
              </a:rPr>
              <a:t>В 85 субъектах созданы региональные центры ПМСП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4ABE06BD-73A1-C744-A57D-8B10EEB7BAA8}"/>
              </a:ext>
            </a:extLst>
          </p:cNvPr>
          <p:cNvSpPr txBox="1"/>
          <p:nvPr/>
        </p:nvSpPr>
        <p:spPr>
          <a:xfrm>
            <a:off x="7403142" y="4340707"/>
            <a:ext cx="43118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ЦПМСП представлены отчеты ОИВ субъектов РФ о медицинских организациях, участвующих в создании и тиражировании «Новой модели МО, оказывающей ПМСП»</a:t>
            </a:r>
          </a:p>
        </p:txBody>
      </p:sp>
      <p:cxnSp>
        <p:nvCxnSpPr>
          <p:cNvPr id="98" name="Прямая со стрелкой 97">
            <a:extLst>
              <a:ext uri="{FF2B5EF4-FFF2-40B4-BE49-F238E27FC236}">
                <a16:creationId xmlns="" xmlns:a16="http://schemas.microsoft.com/office/drawing/2014/main" id="{8384A022-B1B8-034E-AD80-E22D0255FB3D}"/>
              </a:ext>
            </a:extLst>
          </p:cNvPr>
          <p:cNvCxnSpPr/>
          <p:nvPr/>
        </p:nvCxnSpPr>
        <p:spPr>
          <a:xfrm>
            <a:off x="424305" y="3305010"/>
            <a:ext cx="11399395" cy="1"/>
          </a:xfrm>
          <a:prstGeom prst="straightConnector1">
            <a:avLst/>
          </a:prstGeom>
          <a:ln w="25400">
            <a:solidFill>
              <a:srgbClr val="F13E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Группа 98"/>
          <p:cNvGrpSpPr/>
          <p:nvPr/>
        </p:nvGrpSpPr>
        <p:grpSpPr>
          <a:xfrm>
            <a:off x="4510944" y="2183229"/>
            <a:ext cx="286375" cy="1458569"/>
            <a:chOff x="977895" y="1737242"/>
            <a:chExt cx="214781" cy="1093927"/>
          </a:xfrm>
        </p:grpSpPr>
        <p:sp>
          <p:nvSpPr>
            <p:cNvPr id="100" name="Овал 99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084154" y="1737242"/>
              <a:ext cx="0" cy="1093927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02" name="Группа 101"/>
          <p:cNvGrpSpPr/>
          <p:nvPr/>
        </p:nvGrpSpPr>
        <p:grpSpPr>
          <a:xfrm>
            <a:off x="976680" y="4315191"/>
            <a:ext cx="286375" cy="1341697"/>
            <a:chOff x="977895" y="1824896"/>
            <a:chExt cx="214781" cy="1006273"/>
          </a:xfrm>
        </p:grpSpPr>
        <p:sp>
          <p:nvSpPr>
            <p:cNvPr id="103" name="Овал 102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1084154" y="1824896"/>
              <a:ext cx="0" cy="1006273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05" name="Группа 104"/>
          <p:cNvGrpSpPr/>
          <p:nvPr/>
        </p:nvGrpSpPr>
        <p:grpSpPr>
          <a:xfrm>
            <a:off x="566311" y="2183228"/>
            <a:ext cx="286375" cy="1458569"/>
            <a:chOff x="977895" y="1737242"/>
            <a:chExt cx="214781" cy="1093927"/>
          </a:xfrm>
        </p:grpSpPr>
        <p:sp>
          <p:nvSpPr>
            <p:cNvPr id="106" name="Овал 105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1084154" y="1737242"/>
              <a:ext cx="0" cy="1093927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08" name="Группа 107"/>
          <p:cNvGrpSpPr/>
          <p:nvPr/>
        </p:nvGrpSpPr>
        <p:grpSpPr>
          <a:xfrm>
            <a:off x="8455577" y="2183229"/>
            <a:ext cx="286375" cy="1458569"/>
            <a:chOff x="977895" y="1737242"/>
            <a:chExt cx="214781" cy="1093927"/>
          </a:xfrm>
        </p:grpSpPr>
        <p:sp>
          <p:nvSpPr>
            <p:cNvPr id="109" name="Овал 108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1084154" y="1737242"/>
              <a:ext cx="0" cy="1093927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11" name="Прямоугольная выноска 110"/>
          <p:cNvSpPr/>
          <p:nvPr/>
        </p:nvSpPr>
        <p:spPr>
          <a:xfrm>
            <a:off x="3884912" y="4673006"/>
            <a:ext cx="2509770" cy="1384995"/>
          </a:xfrm>
          <a:prstGeom prst="wedgeRectCallout">
            <a:avLst>
              <a:gd name="adj1" fmla="val -64391"/>
              <a:gd name="adj2" fmla="val -31751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о создании региональных центров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ПМСП направлять в срок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 мая 2019 года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электронный адрес: </a:t>
            </a:r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cpmsp@rosminzdrav.ru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044" y="2731774"/>
            <a:ext cx="1146797" cy="860096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32" y="2731774"/>
            <a:ext cx="1146797" cy="860096"/>
          </a:xfrm>
          <a:prstGeom prst="rect">
            <a:avLst/>
          </a:prstGeom>
        </p:spPr>
      </p:pic>
      <p:grpSp>
        <p:nvGrpSpPr>
          <p:cNvPr id="114" name="Группа 113"/>
          <p:cNvGrpSpPr/>
          <p:nvPr/>
        </p:nvGrpSpPr>
        <p:grpSpPr>
          <a:xfrm>
            <a:off x="7154932" y="4315191"/>
            <a:ext cx="286375" cy="1341697"/>
            <a:chOff x="977895" y="1824896"/>
            <a:chExt cx="214781" cy="1006273"/>
          </a:xfrm>
        </p:grpSpPr>
        <p:sp>
          <p:nvSpPr>
            <p:cNvPr id="115" name="Овал 114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084154" y="1824896"/>
              <a:ext cx="0" cy="1006273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117" name="Рисунок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41" y="4895854"/>
            <a:ext cx="1146797" cy="860096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49" y="2764556"/>
            <a:ext cx="1146797" cy="86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</a:br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«РАЗВИТИЕ СИСТЕМЫ ОКАЗАНИЯ ПЕРВИЧНОЙ МЕДИКО-САНИТАРНОЙ ПОМОЩИ»</a:t>
            </a:r>
            <a:endParaRPr lang="ru-RU" altLang="ru-RU" sz="1200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2" name="Группа 91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Объект 1"/>
          <p:cNvSpPr txBox="1">
            <a:spLocks/>
          </p:cNvSpPr>
          <p:nvPr/>
        </p:nvSpPr>
        <p:spPr>
          <a:xfrm>
            <a:off x="1063126" y="2327938"/>
            <a:ext cx="6617834" cy="961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70C0"/>
                </a:solidFill>
                <a:latin typeface="Arial"/>
              </a:rPr>
              <a:t>Приказом министерства здравоохранения Нижегородской области от 25.12.2017 № 2253 создан Региональный центр организации первичной медико-санитарной помощи Нижегородской области</a:t>
            </a:r>
            <a:r>
              <a:rPr lang="ru-RU" sz="1400" dirty="0"/>
              <a:t> </a:t>
            </a:r>
            <a:r>
              <a:rPr lang="ru-RU" sz="1400" i="1" dirty="0"/>
              <a:t>(контрольная точка, плановая дата – 15.05.2019</a:t>
            </a:r>
            <a:r>
              <a:rPr lang="ru-RU" sz="1400" i="1" dirty="0" smtClean="0"/>
              <a:t>)</a:t>
            </a:r>
            <a:endParaRPr lang="ru-RU" sz="1400" i="1" dirty="0"/>
          </a:p>
          <a:p>
            <a:pPr algn="just">
              <a:lnSpc>
                <a:spcPct val="100000"/>
              </a:lnSpc>
            </a:pP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063126" y="1462028"/>
            <a:ext cx="405751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13E45"/>
                </a:solidFill>
                <a:latin typeface="Arial Black" panose="020B0A04020102020204" pitchFamily="34" charset="0"/>
              </a:rPr>
              <a:t>Контрольная точка: </a:t>
            </a:r>
          </a:p>
          <a:p>
            <a:pPr lvl="0">
              <a:defRPr/>
            </a:pPr>
            <a:r>
              <a:rPr lang="ru-RU" sz="1600" dirty="0">
                <a:solidFill>
                  <a:srgbClr val="F13E45"/>
                </a:solidFill>
                <a:latin typeface="Arial"/>
              </a:rPr>
              <a:t>Созданы региональные центры ПМСП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63126" y="3359104"/>
            <a:ext cx="6695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70C0"/>
                </a:solidFill>
                <a:latin typeface="Arial"/>
              </a:rPr>
              <a:t>В РЦ ПМСП Нижегородской области предусмотрено 6 штатных единиц</a:t>
            </a:r>
          </a:p>
          <a:p>
            <a:pPr algn="just"/>
            <a:endParaRPr lang="ru-RU" sz="1400" dirty="0">
              <a:solidFill>
                <a:srgbClr val="0070C0"/>
              </a:solidFill>
              <a:latin typeface="Arial"/>
            </a:endParaRP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Arial"/>
              </a:rPr>
              <a:t>Представлено Положение о РЦ ПМСП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3125" y="4408646"/>
            <a:ext cx="68038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13E45"/>
                </a:solidFill>
                <a:latin typeface="Arial"/>
              </a:rPr>
              <a:t>Приказ, Положение о РЦ ПМСП не </a:t>
            </a:r>
            <a:r>
              <a:rPr lang="ru-RU" sz="1600" b="1" dirty="0" err="1">
                <a:solidFill>
                  <a:srgbClr val="F13E45"/>
                </a:solidFill>
                <a:latin typeface="Arial"/>
              </a:rPr>
              <a:t>актулизированы</a:t>
            </a:r>
            <a:r>
              <a:rPr lang="ru-RU" sz="1600" b="1" dirty="0">
                <a:solidFill>
                  <a:srgbClr val="F13E45"/>
                </a:solidFill>
                <a:latin typeface="Arial"/>
              </a:rPr>
              <a:t> </a:t>
            </a:r>
          </a:p>
          <a:p>
            <a:pPr marL="285750" indent="-285750">
              <a:buClr>
                <a:srgbClr val="F13E4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i="1" dirty="0"/>
              <a:t>РЦ ПМСП создан в 2017 году в целях реализации приоритетного проекта «Создание новой модели медицинской организации, оказывающей первичную медико-санитарную помощь</a:t>
            </a:r>
            <a:r>
              <a:rPr lang="ru-RU" sz="1400" i="1" dirty="0" smtClean="0"/>
              <a:t>»</a:t>
            </a:r>
          </a:p>
          <a:p>
            <a:pPr marL="285750" indent="-285750">
              <a:buClr>
                <a:srgbClr val="F13E45"/>
              </a:buClr>
              <a:buSzPct val="150000"/>
              <a:buFont typeface="Arial" panose="020B0604020202020204" pitchFamily="34" charset="0"/>
              <a:buChar char="•"/>
            </a:pPr>
            <a:endParaRPr lang="ru-RU" sz="1400" i="1" dirty="0"/>
          </a:p>
          <a:p>
            <a:pPr marL="285750" indent="-285750">
              <a:buClr>
                <a:srgbClr val="F13E4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i="1" dirty="0" smtClean="0"/>
              <a:t>Структура  РЦ ПМСП не </a:t>
            </a:r>
            <a:r>
              <a:rPr lang="ru-RU" sz="1400" i="1" dirty="0"/>
              <a:t>соответствует Методическим рекомендациям МЗ РФ и ЦПМСП: «Создание региональных центров организации первичной медико-санитарной помощи (РЦ ПМСП)», 2018 г.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34" t="11405" r="7066" b="12269"/>
          <a:stretch/>
        </p:blipFill>
        <p:spPr>
          <a:xfrm>
            <a:off x="480232" y="1444565"/>
            <a:ext cx="494406" cy="53672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2275210"/>
            <a:ext cx="602045" cy="58157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7" y="4479642"/>
            <a:ext cx="533348" cy="533348"/>
          </a:xfrm>
          <a:prstGeom prst="rect">
            <a:avLst/>
          </a:prstGeom>
        </p:spPr>
      </p:pic>
      <p:pic>
        <p:nvPicPr>
          <p:cNvPr id="47" name="Picture 2" descr="C:\Users\Konstantin\Desktop\14-05-19\праздники\1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2376"/>
          <a:stretch/>
        </p:blipFill>
        <p:spPr bwMode="auto">
          <a:xfrm>
            <a:off x="472027" y="3408214"/>
            <a:ext cx="552398" cy="586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1" y="1357624"/>
            <a:ext cx="3686629" cy="496404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99" y="962578"/>
            <a:ext cx="178769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</a:br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«РАЗВИТИЕ СИСТЕМЫ ОКАЗАНИЯ ПЕРВИЧНОЙ МЕДИКО-САНИТАРНОЙ ПОМОЩИ»</a:t>
            </a:r>
            <a:endParaRPr lang="ru-RU" altLang="ru-RU" sz="1200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2" name="Группа 91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Объект 1"/>
          <p:cNvSpPr txBox="1">
            <a:spLocks/>
          </p:cNvSpPr>
          <p:nvPr/>
        </p:nvSpPr>
        <p:spPr>
          <a:xfrm>
            <a:off x="872197" y="1476247"/>
            <a:ext cx="4445391" cy="1185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/>
              <a:t>Количество медицинских организаций, участвующих в создании и тиражировании «Новой модели медицинской организации, оказывающей первичную медико-санитарную помощь» в Нижегородской области </a:t>
            </a:r>
            <a:r>
              <a:rPr lang="ru-RU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 2018 году – 54, </a:t>
            </a:r>
          </a:p>
          <a:p>
            <a:pPr algn="l">
              <a:spcBef>
                <a:spcPts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 </a:t>
            </a:r>
            <a:r>
              <a:rPr 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2019 году – </a:t>
            </a:r>
            <a:r>
              <a:rPr lang="ru-RU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158</a:t>
            </a:r>
            <a:endParaRPr lang="ru-RU" sz="1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8790" y="1416747"/>
            <a:ext cx="59768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Перечень медицинских организаций, участвующих в создании и тиражировании «Новой модели медицинской организации, оказывающей первичную медико-санитарную помощь» в 2019 году, утвержден приказом Министерства здравоохранения Нижегородской области от 01.02.2019 № 315-63/19-П/од (</a:t>
            </a:r>
            <a:r>
              <a:rPr lang="ru-RU" sz="1400" b="1" dirty="0"/>
              <a:t>контрольная точка, </a:t>
            </a:r>
            <a:r>
              <a:rPr lang="ru-RU" sz="1400" dirty="0"/>
              <a:t>плановая дата – 01.02.2019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41"/>
          <a:stretch/>
        </p:blipFill>
        <p:spPr>
          <a:xfrm>
            <a:off x="248775" y="1561182"/>
            <a:ext cx="576093" cy="6434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05" y="1587649"/>
            <a:ext cx="526239" cy="6693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2961835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 состоянию на </a:t>
            </a:r>
            <a:r>
              <a:rPr 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01.04.2019</a:t>
            </a:r>
            <a:r>
              <a:rPr lang="ru-RU" sz="1400" dirty="0"/>
              <a:t> </a:t>
            </a:r>
            <a:r>
              <a:rPr lang="ru-RU" sz="1400" dirty="0" smtClean="0"/>
              <a:t>в </a:t>
            </a:r>
            <a:r>
              <a:rPr lang="ru-RU" sz="1400" dirty="0"/>
              <a:t>Нижегородской области в создании и тиражировании Новой модели медицинской организации, оказывающей первичную медико-санитарную помощь приняли участие </a:t>
            </a:r>
            <a:r>
              <a:rPr 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7 поликлинических подразделений (</a:t>
            </a:r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4,4% </a:t>
            </a:r>
            <a:r>
              <a:rPr 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от годового плана)</a:t>
            </a:r>
            <a:r>
              <a:rPr lang="ru-RU" sz="14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1400" i="1" dirty="0"/>
              <a:t>(отчет в автоматизированной системе мониторинга медицинской статистики Минздрава России (</a:t>
            </a:r>
            <a:r>
              <a:rPr lang="en-US" sz="1400" i="1" dirty="0"/>
              <a:t>asmms.mednet.ru)</a:t>
            </a:r>
            <a:endParaRPr lang="ru-RU" sz="1400" i="1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7202872"/>
              </p:ext>
            </p:extLst>
          </p:nvPr>
        </p:nvGraphicFramePr>
        <p:xfrm>
          <a:off x="211016" y="4157485"/>
          <a:ext cx="7441809" cy="2423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052">
                  <a:extLst>
                    <a:ext uri="{9D8B030D-6E8A-4147-A177-3AD203B41FA5}">
                      <a16:colId xmlns="" xmlns:a16="http://schemas.microsoft.com/office/drawing/2014/main" val="774940288"/>
                    </a:ext>
                  </a:extLst>
                </a:gridCol>
                <a:gridCol w="5453987">
                  <a:extLst>
                    <a:ext uri="{9D8B030D-6E8A-4147-A177-3AD203B41FA5}">
                      <a16:colId xmlns="" xmlns:a16="http://schemas.microsoft.com/office/drawing/2014/main" val="3905993181"/>
                    </a:ext>
                  </a:extLst>
                </a:gridCol>
                <a:gridCol w="1513770">
                  <a:extLst>
                    <a:ext uri="{9D8B030D-6E8A-4147-A177-3AD203B41FA5}">
                      <a16:colId xmlns="" xmlns:a16="http://schemas.microsoft.com/office/drawing/2014/main" val="2740701009"/>
                    </a:ext>
                  </a:extLst>
                </a:gridCol>
              </a:tblGrid>
              <a:tr h="41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МО (подразделение)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Количество открытых проектов по улучшениям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2210134"/>
                  </a:ext>
                </a:extLst>
              </a:tr>
              <a:tr h="55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ГБУЗ НО «Городская поликлиника № 17 Московского района г. Нижнего Новгорода»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3229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ГБУЗ НО «Городская поликлиника № 4 </a:t>
                      </a:r>
                      <a:r>
                        <a:rPr lang="ru-RU" sz="1100" u="none" strike="noStrike" dirty="0" err="1">
                          <a:effectLst/>
                        </a:rPr>
                        <a:t>Канавинского</a:t>
                      </a:r>
                      <a:r>
                        <a:rPr lang="ru-RU" sz="1100" u="none" strike="noStrike" dirty="0">
                          <a:effectLst/>
                        </a:rPr>
                        <a:t> района г. Нижнего Новгорода»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5907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БУЗ НО «Детская городская поликлиника № 10 г. Дзержинска» (1 поликлиника)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1930255"/>
                  </a:ext>
                </a:extLst>
              </a:tr>
              <a:tr h="87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ГБУЗ НО «Детская городская  поликлиника № 39 Советского района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г. Нижнего Новгорода»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212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ГБУЗ НО «Городская больница № 2 г. Дзержинска» Поликлиника № 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7224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ГБУЗ НО «Городская детская больница № 8 г. Дзержинска»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4474091"/>
                  </a:ext>
                </a:extLst>
              </a:tr>
              <a:tr h="367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ГБУЗ НО «Городская клиническая больница № 10 </a:t>
                      </a:r>
                      <a:r>
                        <a:rPr lang="ru-RU" sz="1100" u="none" strike="noStrike" dirty="0" err="1">
                          <a:effectLst/>
                        </a:rPr>
                        <a:t>Канавинского</a:t>
                      </a:r>
                      <a:r>
                        <a:rPr lang="ru-RU" sz="1100" u="none" strike="noStrike" dirty="0">
                          <a:effectLst/>
                        </a:rPr>
                        <a:t> района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г. Нижнего Новгорода»,  </a:t>
                      </a:r>
                      <a:r>
                        <a:rPr lang="ru-RU" sz="1100" u="none" strike="noStrike" dirty="0" smtClean="0">
                          <a:effectLst/>
                        </a:rPr>
                        <a:t>поликлиника </a:t>
                      </a:r>
                      <a:r>
                        <a:rPr lang="ru-RU" sz="1100" u="none" strike="noStrike" dirty="0">
                          <a:effectLst/>
                        </a:rPr>
                        <a:t>№ 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3678486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821638" y="4023217"/>
            <a:ext cx="4370361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Всего открыт </a:t>
            </a:r>
            <a:r>
              <a:rPr 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131 проект </a:t>
            </a:r>
            <a:r>
              <a:rPr lang="ru-RU" sz="1400" dirty="0"/>
              <a:t>по улучшениям, </a:t>
            </a:r>
          </a:p>
          <a:p>
            <a:r>
              <a:rPr lang="ru-RU" sz="1400" dirty="0"/>
              <a:t>в т.ч., </a:t>
            </a:r>
            <a:r>
              <a:rPr 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56 проектов </a:t>
            </a:r>
            <a:r>
              <a:rPr lang="ru-RU" sz="1400" dirty="0"/>
              <a:t>в подразделениях, обслуживающих </a:t>
            </a:r>
            <a:r>
              <a:rPr 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детское население:</a:t>
            </a:r>
          </a:p>
          <a:p>
            <a:pPr marL="171450" indent="-171450" defTabSz="1165225">
              <a:spcBef>
                <a:spcPts val="6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70C0"/>
                </a:solidFill>
              </a:rPr>
              <a:t>42 </a:t>
            </a:r>
            <a:r>
              <a:rPr lang="ru-RU" sz="1100" dirty="0"/>
              <a:t>(32,1%) – улучшение работы регистратуры, </a:t>
            </a:r>
            <a:br>
              <a:rPr lang="ru-RU" sz="1100" dirty="0"/>
            </a:br>
            <a:r>
              <a:rPr lang="ru-RU" sz="1100" dirty="0"/>
              <a:t>в </a:t>
            </a:r>
            <a:r>
              <a:rPr lang="ru-RU" sz="1100" dirty="0" err="1"/>
              <a:t>т.ч</a:t>
            </a:r>
            <a:r>
              <a:rPr lang="ru-RU" sz="1100" dirty="0"/>
              <a:t>. </a:t>
            </a:r>
            <a:r>
              <a:rPr lang="ru-RU" sz="1100" b="1" dirty="0">
                <a:solidFill>
                  <a:srgbClr val="0070C0"/>
                </a:solidFill>
              </a:rPr>
              <a:t>15</a:t>
            </a:r>
            <a:r>
              <a:rPr lang="ru-RU" sz="1100" dirty="0"/>
              <a:t> в детских подразделениях</a:t>
            </a:r>
          </a:p>
          <a:p>
            <a:pPr marL="171450" indent="-171450" defTabSz="1165225">
              <a:spcBef>
                <a:spcPts val="6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70C0"/>
                </a:solidFill>
              </a:rPr>
              <a:t>15</a:t>
            </a:r>
            <a:r>
              <a:rPr lang="ru-RU" sz="1100" dirty="0"/>
              <a:t> (11,5%) – улучшение процесса вакцинации, в т.ч. </a:t>
            </a:r>
            <a:r>
              <a:rPr lang="ru-RU" sz="1100" b="1" dirty="0" smtClean="0">
                <a:solidFill>
                  <a:srgbClr val="0070C0"/>
                </a:solidFill>
              </a:rPr>
              <a:t>5</a:t>
            </a:r>
            <a:r>
              <a:rPr lang="ru-RU" sz="1100" dirty="0" smtClean="0"/>
              <a:t> 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в детских подразделениях</a:t>
            </a:r>
          </a:p>
          <a:p>
            <a:pPr marL="171450" indent="-171450">
              <a:spcBef>
                <a:spcPts val="6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70C0"/>
                </a:solidFill>
              </a:rPr>
              <a:t>11</a:t>
            </a:r>
            <a:r>
              <a:rPr lang="ru-RU" sz="1100" dirty="0"/>
              <a:t> (8,4%) – улучшение </a:t>
            </a:r>
            <a:r>
              <a:rPr lang="ru-RU" sz="1100" dirty="0" err="1"/>
              <a:t>подпроцесса</a:t>
            </a:r>
            <a:r>
              <a:rPr lang="ru-RU" sz="1100" dirty="0"/>
              <a:t> «прием врача», </a:t>
            </a:r>
            <a:br>
              <a:rPr lang="ru-RU" sz="1100" dirty="0"/>
            </a:br>
            <a:r>
              <a:rPr lang="ru-RU" sz="1100" dirty="0"/>
              <a:t>в </a:t>
            </a:r>
            <a:r>
              <a:rPr lang="ru-RU" sz="1100" dirty="0" err="1"/>
              <a:t>т.ч</a:t>
            </a:r>
            <a:r>
              <a:rPr lang="ru-RU" sz="1100" dirty="0"/>
              <a:t>. </a:t>
            </a:r>
            <a:r>
              <a:rPr lang="ru-RU" sz="1100" b="1" dirty="0">
                <a:solidFill>
                  <a:srgbClr val="0070C0"/>
                </a:solidFill>
              </a:rPr>
              <a:t>4</a:t>
            </a:r>
            <a:r>
              <a:rPr lang="ru-RU" sz="1100" dirty="0"/>
              <a:t> в детских подразделениях</a:t>
            </a:r>
          </a:p>
          <a:p>
            <a:pPr marL="171450" indent="-171450">
              <a:spcBef>
                <a:spcPts val="6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70C0"/>
                </a:solidFill>
              </a:rPr>
              <a:t>8</a:t>
            </a:r>
            <a:r>
              <a:rPr lang="ru-RU" sz="1100" dirty="0"/>
              <a:t> (6,1%) – улучшение проведения диспансеризации </a:t>
            </a:r>
            <a:br>
              <a:rPr lang="ru-RU" sz="1100" dirty="0"/>
            </a:br>
            <a:r>
              <a:rPr lang="ru-RU" sz="1100" dirty="0"/>
              <a:t>и профилактических осмотров в </a:t>
            </a:r>
            <a:r>
              <a:rPr lang="ru-RU" sz="1100" dirty="0" err="1"/>
              <a:t>т.ч</a:t>
            </a:r>
            <a:r>
              <a:rPr lang="ru-RU" sz="1100" dirty="0"/>
              <a:t>.  </a:t>
            </a:r>
            <a:r>
              <a:rPr lang="ru-RU" sz="1100" b="1" dirty="0">
                <a:solidFill>
                  <a:srgbClr val="0070C0"/>
                </a:solidFill>
              </a:rPr>
              <a:t>2</a:t>
            </a:r>
            <a:r>
              <a:rPr lang="ru-RU" sz="1100" dirty="0"/>
              <a:t> в детских </a:t>
            </a:r>
            <a:r>
              <a:rPr lang="ru-RU" sz="1100" dirty="0" smtClean="0"/>
              <a:t>подразделениях</a:t>
            </a:r>
            <a:endParaRPr lang="ru-RU" sz="1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7625" y="972407"/>
            <a:ext cx="11521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sz="1600" dirty="0">
                <a:solidFill>
                  <a:srgbClr val="F13E4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Оптимизация работы медицинских организаций, оказывающих </a:t>
            </a:r>
            <a:r>
              <a:rPr lang="ru-RU" sz="1600" dirty="0" smtClean="0">
                <a:solidFill>
                  <a:srgbClr val="F13E4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ПМСП</a:t>
            </a:r>
            <a:endParaRPr lang="ru-RU" sz="1600" dirty="0">
              <a:solidFill>
                <a:srgbClr val="F13E4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/>
              <a:t>ЦЕНТРОМ ОРГАНИЗАЦИИ ПЕРВИЧНОЙ МЕДИКО-САНИТАРНОЙ ПОМОЩИ РАЗРАБОТАНЫ МЕТОДИЧЕСКИЕ РЕКОМЕНДАЦИИ</a:t>
            </a:r>
            <a:endParaRPr lang="ru-RU" altLang="ru-RU" sz="1200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2" name="Группа 91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031759" y="1920678"/>
            <a:ext cx="3114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Verdana"/>
                <a:cs typeface="Verdana"/>
              </a:rPr>
              <a:t>Методические </a:t>
            </a:r>
            <a:r>
              <a:rPr lang="ru-RU" sz="1200" dirty="0" smtClean="0">
                <a:latin typeface="+mj-lt"/>
                <a:ea typeface="Verdana"/>
                <a:cs typeface="Verdana"/>
              </a:rPr>
              <a:t>рекомендации:</a:t>
            </a:r>
            <a:endParaRPr lang="ru-RU" sz="1200" dirty="0">
              <a:latin typeface="+mj-lt"/>
              <a:ea typeface="Verdana"/>
              <a:cs typeface="Verdana"/>
            </a:endParaRPr>
          </a:p>
          <a:p>
            <a:r>
              <a:rPr lang="ru-RU" sz="1200" b="1" dirty="0">
                <a:latin typeface="+mj-lt"/>
                <a:ea typeface="Verdana"/>
                <a:cs typeface="Verdana"/>
              </a:rPr>
              <a:t>«Создание региональных центров организации первичной медико-санитарной помощи </a:t>
            </a:r>
            <a:r>
              <a:rPr lang="ru-RU" sz="1200" b="1" dirty="0" smtClean="0">
                <a:latin typeface="+mj-lt"/>
                <a:ea typeface="Verdana"/>
                <a:cs typeface="Verdana"/>
              </a:rPr>
              <a:t>(</a:t>
            </a:r>
            <a:r>
              <a:rPr lang="ru-RU" sz="1200" b="1" dirty="0">
                <a:latin typeface="+mj-lt"/>
                <a:ea typeface="Verdana"/>
                <a:cs typeface="Verdana"/>
              </a:rPr>
              <a:t>РЦ ПМСП)»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23465" y="2955805"/>
            <a:ext cx="3233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Verdana"/>
                <a:cs typeface="Verdana"/>
              </a:rPr>
              <a:t>Методические </a:t>
            </a:r>
            <a:r>
              <a:rPr lang="ru-RU" sz="1200" dirty="0" smtClean="0">
                <a:latin typeface="+mj-lt"/>
                <a:ea typeface="Verdana"/>
                <a:cs typeface="Verdana"/>
              </a:rPr>
              <a:t>рекомендации (проект):</a:t>
            </a:r>
            <a:endParaRPr lang="ru-RU" sz="1200" dirty="0">
              <a:latin typeface="+mj-lt"/>
              <a:ea typeface="Verdana"/>
              <a:cs typeface="Verdana"/>
            </a:endParaRPr>
          </a:p>
          <a:p>
            <a:r>
              <a:rPr lang="ru-RU" sz="1200" b="1" dirty="0" smtClean="0">
                <a:latin typeface="+mj-lt"/>
                <a:ea typeface="Verdana"/>
                <a:cs typeface="Verdana"/>
              </a:rPr>
              <a:t>«Новая </a:t>
            </a:r>
            <a:r>
              <a:rPr lang="ru-RU" sz="1200" b="1" dirty="0">
                <a:latin typeface="+mj-lt"/>
                <a:ea typeface="Verdana"/>
                <a:cs typeface="Verdana"/>
              </a:rPr>
              <a:t>модель медицинской организации, оказывающей первичную медико-санитарную помощь»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99066" y="4154164"/>
            <a:ext cx="3114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Verdana"/>
                <a:cs typeface="Verdana"/>
              </a:rPr>
              <a:t>Методические рекомендации:</a:t>
            </a:r>
          </a:p>
          <a:p>
            <a:r>
              <a:rPr lang="ru-RU" sz="1200" b="1" dirty="0" smtClean="0">
                <a:latin typeface="+mj-lt"/>
                <a:ea typeface="Verdana"/>
                <a:cs typeface="Verdana"/>
              </a:rPr>
              <a:t>«</a:t>
            </a:r>
            <a:r>
              <a:rPr lang="ru-RU" sz="1200" b="1" dirty="0">
                <a:latin typeface="+mj-lt"/>
                <a:ea typeface="Verdana"/>
                <a:cs typeface="Verdana"/>
              </a:rPr>
              <a:t>Реализация проектов по улучшению с использованием методов бережливого производства в медицинской организации, оказывающей первичную медико-санитарную помощь»</a:t>
            </a:r>
          </a:p>
        </p:txBody>
      </p:sp>
      <p:sp>
        <p:nvSpPr>
          <p:cNvPr id="26" name="Объект 1"/>
          <p:cNvSpPr>
            <a:spLocks noGrp="1"/>
          </p:cNvSpPr>
          <p:nvPr>
            <p:ph idx="1"/>
          </p:nvPr>
        </p:nvSpPr>
        <p:spPr>
          <a:xfrm>
            <a:off x="393700" y="1388659"/>
            <a:ext cx="3012545" cy="353579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Clr>
                <a:srgbClr val="C00000"/>
              </a:buClr>
              <a:buSzPct val="150000"/>
              <a:buNone/>
            </a:pPr>
            <a:r>
              <a:rPr lang="ru-RU" b="1" kern="0" dirty="0">
                <a:solidFill>
                  <a:srgbClr val="F13E45"/>
                </a:solidFill>
                <a:latin typeface="Arial Black" panose="020B0A04020102020204" pitchFamily="34" charset="0"/>
                <a:cs typeface="+mn-cs"/>
              </a:rPr>
              <a:t>Подготовлены документы: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35668" y="5654317"/>
            <a:ext cx="3139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Verdana"/>
                <a:cs typeface="Verdana"/>
              </a:rPr>
              <a:t>Методическое </a:t>
            </a:r>
            <a:r>
              <a:rPr lang="ru-RU" sz="1200" dirty="0" smtClean="0">
                <a:latin typeface="+mj-lt"/>
                <a:ea typeface="Verdana"/>
                <a:cs typeface="Verdana"/>
              </a:rPr>
              <a:t>пособие: </a:t>
            </a:r>
            <a:r>
              <a:rPr lang="ru-RU" sz="1200" b="1" dirty="0">
                <a:latin typeface="+mj-lt"/>
                <a:ea typeface="Verdana"/>
                <a:cs typeface="Verdana"/>
              </a:rPr>
              <a:t>«Эффективная система навигации в медицинской организации»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71908" y="2484357"/>
            <a:ext cx="314370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u="sng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1400" b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1400" b="1" u="sng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www.rosminzdrav.ru/</a:t>
            </a:r>
            <a:endParaRPr lang="ru-RU" sz="1400" b="1" u="sng" dirty="0" smtClean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u="sng" dirty="0" err="1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poleznye-resursy</a:t>
            </a:r>
            <a:r>
              <a:rPr lang="ru-RU" sz="1400" b="1" u="sng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b="1" u="sng" dirty="0" err="1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proekt-berezhlivaya-poliklinika</a:t>
            </a:r>
            <a:r>
              <a:rPr lang="ru-RU" sz="1400" b="1" u="sng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b="1" u="sng" dirty="0" err="1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standarts</a:t>
            </a:r>
            <a:endParaRPr lang="ru-RU" sz="1400" b="1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100" b="1" dirty="0">
              <a:solidFill>
                <a:srgbClr val="FF6565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71908" y="4708123"/>
            <a:ext cx="39757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ru-RU" sz="1400" b="1" u="sng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www.rosminzdrav.ru/poleznye-resursy/proekt-berezhlivaya-poliklinika/materialy-i-prezentatsii </a:t>
            </a:r>
            <a:r>
              <a:rPr lang="ru-RU" sz="1400" b="1" u="sng" dirty="0">
                <a:solidFill>
                  <a:srgbClr val="FF656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u="sng" dirty="0">
                <a:solidFill>
                  <a:srgbClr val="FF656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/>
              <a:t>вкладка «Дополнительные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материалы </a:t>
            </a:r>
            <a:r>
              <a:rPr lang="ru-RU" sz="1400" dirty="0"/>
              <a:t>и презентации»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592456" y="5859786"/>
            <a:ext cx="3599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200" dirty="0" smtClean="0"/>
              <a:t>Письмо Министерства здравоохранения Российской Федерации от 25.02.2019 № 17-9/9867 О размещении на официальном сайте МЗ РФ методических материалов</a:t>
            </a:r>
            <a:endParaRPr lang="ru-RU" sz="1200" dirty="0"/>
          </a:p>
        </p:txBody>
      </p:sp>
      <p:sp>
        <p:nvSpPr>
          <p:cNvPr id="32" name="Левая фигурная скобка 31"/>
          <p:cNvSpPr/>
          <p:nvPr/>
        </p:nvSpPr>
        <p:spPr>
          <a:xfrm flipH="1">
            <a:off x="4149872" y="1850638"/>
            <a:ext cx="506377" cy="2104187"/>
          </a:xfrm>
          <a:prstGeom prst="leftBrace">
            <a:avLst>
              <a:gd name="adj1" fmla="val 48461"/>
              <a:gd name="adj2" fmla="val 50000"/>
            </a:avLst>
          </a:prstGeom>
          <a:ln w="50800"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Левая фигурная скобка 32"/>
          <p:cNvSpPr/>
          <p:nvPr/>
        </p:nvSpPr>
        <p:spPr>
          <a:xfrm flipH="1">
            <a:off x="4149872" y="4164883"/>
            <a:ext cx="506377" cy="2104187"/>
          </a:xfrm>
          <a:prstGeom prst="leftBrace">
            <a:avLst>
              <a:gd name="adj1" fmla="val 48461"/>
              <a:gd name="adj2" fmla="val 50000"/>
            </a:avLst>
          </a:prstGeom>
          <a:ln w="50800"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93700" y="1694209"/>
            <a:ext cx="3222511" cy="62506"/>
          </a:xfrm>
          <a:prstGeom prst="rect">
            <a:avLst/>
          </a:prstGeom>
          <a:solidFill>
            <a:srgbClr val="F13E45"/>
          </a:solidFill>
          <a:ln w="12700" cap="flat">
            <a:noFill/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defTabSz="210126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smtClean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93700" y="4031504"/>
            <a:ext cx="3568700" cy="0"/>
          </a:xfrm>
          <a:prstGeom prst="line">
            <a:avLst/>
          </a:prstGeom>
          <a:noFill/>
          <a:ln w="19050" cap="flat">
            <a:solidFill>
              <a:srgbClr val="1F1F1F">
                <a:lumMod val="50000"/>
                <a:lumOff val="50000"/>
              </a:srgbClr>
            </a:solidFill>
            <a:prstDash val="sysDot"/>
            <a:miter lim="800000"/>
          </a:ln>
          <a:effectLst/>
          <a:sp3d/>
        </p:spPr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920677"/>
            <a:ext cx="476384" cy="60596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001115"/>
            <a:ext cx="476384" cy="60596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212541"/>
            <a:ext cx="476384" cy="60596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5654317"/>
            <a:ext cx="476384" cy="605961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011236" y="928048"/>
            <a:ext cx="3827160" cy="2021772"/>
            <a:chOff x="7774215" y="996209"/>
            <a:chExt cx="4064181" cy="2441949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3231">
              <a:off x="7774215" y="1154062"/>
              <a:ext cx="2284096" cy="22840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340">
              <a:off x="9554300" y="1081390"/>
              <a:ext cx="2284096" cy="22840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3329" y="996209"/>
              <a:ext cx="2284096" cy="22840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39" y="3385645"/>
            <a:ext cx="1741698" cy="244086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00" y="2554135"/>
            <a:ext cx="894508" cy="658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00" y="4798878"/>
            <a:ext cx="894508" cy="65835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816454" y="2828726"/>
            <a:ext cx="3207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200" dirty="0" smtClean="0"/>
              <a:t>Методические рекомендации о внедрении бережливых технологий в здравоохранении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1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Объект 1"/>
          <p:cNvSpPr txBox="1">
            <a:spLocks/>
          </p:cNvSpPr>
          <p:nvPr/>
        </p:nvSpPr>
        <p:spPr>
          <a:xfrm>
            <a:off x="967877" y="1126355"/>
            <a:ext cx="10792918" cy="141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buClr>
                <a:schemeClr val="tx2"/>
              </a:buClr>
            </a:pPr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Организация работы Регионального центра ПМСП</a:t>
            </a:r>
          </a:p>
          <a:p>
            <a:pPr algn="l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 smtClean="0"/>
              <a:t>неукомплектованность</a:t>
            </a:r>
            <a:r>
              <a:rPr lang="ru-RU" sz="1600" dirty="0" smtClean="0"/>
              <a:t> кадрами </a:t>
            </a:r>
            <a:r>
              <a:rPr lang="ru-RU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(из 4 ставок фактически занята 1, с 16.05.2019)</a:t>
            </a:r>
            <a:r>
              <a:rPr lang="ru-RU" sz="1600" dirty="0" smtClean="0"/>
              <a:t>;</a:t>
            </a:r>
          </a:p>
          <a:p>
            <a:pPr algn="l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/>
              <a:t> предыдущим составом РЦ не осуществлялась системная работа по проекту в медицинских организациях, подход – формальный;</a:t>
            </a:r>
          </a:p>
          <a:p>
            <a:pPr algn="l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/>
              <a:t> отсутствует единая база методических материалов, учебных пособий, разработанных стандартов, лучших практик и пр.</a:t>
            </a:r>
          </a:p>
          <a:p>
            <a:pPr algn="l">
              <a:spcBef>
                <a:spcPts val="600"/>
              </a:spcBef>
              <a:buClr>
                <a:schemeClr val="tx2"/>
              </a:buClr>
            </a:pPr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Организация работы по созданию и тиражированию «Новой модели медицинской организации, оказывающей первичную медико-санитарную помощь»</a:t>
            </a:r>
          </a:p>
          <a:p>
            <a:pPr algn="l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/>
              <a:t>  медицинские организации </a:t>
            </a:r>
            <a:r>
              <a:rPr lang="ru-RU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не приступили к внедрению критериев</a:t>
            </a:r>
            <a:r>
              <a:rPr lang="ru-RU" sz="1600" dirty="0" smtClean="0"/>
              <a:t> «Новой модели медицинской организации»;</a:t>
            </a:r>
          </a:p>
          <a:p>
            <a:pPr algn="l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/>
              <a:t> РЦ, рабочими группами медицинских организаций </a:t>
            </a:r>
            <a:r>
              <a:rPr lang="ru-RU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не осуществлена оценка текущего состояния на предмет соответствия критериям </a:t>
            </a:r>
            <a:r>
              <a:rPr lang="ru-RU" sz="1600" dirty="0" smtClean="0"/>
              <a:t>«Новой модели медицинской организации»;</a:t>
            </a:r>
          </a:p>
          <a:p>
            <a:pPr algn="l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/>
              <a:t>  по оценке федерального проектного офиса – </a:t>
            </a:r>
            <a:r>
              <a:rPr lang="ru-RU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несоответствие поликлиник  целевым значениям </a:t>
            </a:r>
            <a:r>
              <a:rPr lang="ru-RU" sz="1600" dirty="0" smtClean="0"/>
              <a:t>части критериев «Новой модели медицинской организации»:</a:t>
            </a:r>
          </a:p>
          <a:p>
            <a:pPr marL="630238" algn="l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ru-RU" sz="1600" dirty="0" smtClean="0"/>
          </a:p>
        </p:txBody>
      </p:sp>
      <p:sp>
        <p:nvSpPr>
          <p:cNvPr id="26" name="Объект 1"/>
          <p:cNvSpPr txBox="1">
            <a:spLocks/>
          </p:cNvSpPr>
          <p:nvPr/>
        </p:nvSpPr>
        <p:spPr>
          <a:xfrm>
            <a:off x="5809699" y="5315295"/>
            <a:ext cx="6265889" cy="1185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algn="l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/>
              <a:t>система подачи реализации  предложений по улучшениям;</a:t>
            </a:r>
          </a:p>
          <a:p>
            <a:pPr marL="630238" algn="l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/>
              <a:t>вовлеченность руководителей в проект;</a:t>
            </a:r>
          </a:p>
          <a:p>
            <a:pPr marL="630238" algn="l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/>
              <a:t>  визуальное управление процессами (</a:t>
            </a:r>
            <a:r>
              <a:rPr lang="ru-RU" sz="1600" dirty="0" err="1" smtClean="0"/>
              <a:t>инфоцентр</a:t>
            </a:r>
            <a:r>
              <a:rPr lang="ru-RU" sz="1600" dirty="0" smtClean="0"/>
              <a:t>);</a:t>
            </a:r>
          </a:p>
          <a:p>
            <a:pPr marL="630238" algn="l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/>
              <a:t> производственная нагрузка оборудования </a:t>
            </a:r>
          </a:p>
        </p:txBody>
      </p:sp>
      <p:sp>
        <p:nvSpPr>
          <p:cNvPr id="27" name="Объект 1"/>
          <p:cNvSpPr txBox="1">
            <a:spLocks/>
          </p:cNvSpPr>
          <p:nvPr/>
        </p:nvSpPr>
        <p:spPr>
          <a:xfrm>
            <a:off x="787995" y="5377754"/>
            <a:ext cx="5561351" cy="1185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algn="l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/>
              <a:t>количество мест в зонах комфортного пребывания; </a:t>
            </a:r>
          </a:p>
          <a:p>
            <a:pPr marL="630238" algn="l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/>
              <a:t>  организация система навигации и информирования ;</a:t>
            </a:r>
          </a:p>
          <a:p>
            <a:pPr marL="630238" algn="l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/>
              <a:t>  организация  рабочих мест по системе 5С 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44" y="3045730"/>
            <a:ext cx="830234" cy="830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44" y="1150966"/>
            <a:ext cx="830234" cy="830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2"/>
          <p:cNvSpPr txBox="1">
            <a:spLocks/>
          </p:cNvSpPr>
          <p:nvPr/>
        </p:nvSpPr>
        <p:spPr>
          <a:xfrm>
            <a:off x="1291691" y="54593"/>
            <a:ext cx="10670759" cy="573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ПРОБЛЕМЫ ВНЕДРЕНИЯ И ТИРАЖИРОВАНИЯ  «НОВОЙ МОДЕЛИ МЕДИЦИНСКОЙ ОРГАНИЗАЦИИ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»</a:t>
            </a:r>
            <a:r>
              <a:rPr lang="ru-RU" altLang="ru-RU" sz="12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В НИЖЕГОРОДСКОЙ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1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45974" y="4824631"/>
            <a:ext cx="3861331" cy="49204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kumimoji="0" lang="ru-RU" sz="1200" b="1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ГБУЗ НО «Городская поликлиника № 7</a:t>
            </a:r>
            <a:r>
              <a:rPr kumimoji="0" lang="ru-RU" sz="1200" b="1" i="0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ru-RU" sz="1200" b="1" dirty="0" smtClean="0"/>
              <a:t>Нижегородского   района </a:t>
            </a:r>
            <a:r>
              <a:rPr lang="ru-RU" sz="1200" b="1" kern="0" dirty="0" smtClean="0">
                <a:latin typeface="+mj-lt"/>
              </a:rPr>
              <a:t>г. Нижнего Новгорода» </a:t>
            </a:r>
            <a:endParaRPr lang="ru-RU" sz="1200" b="1" kern="0" dirty="0">
              <a:latin typeface="+mj-lt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869" y="1502905"/>
            <a:ext cx="3877456" cy="311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 b="43238"/>
          <a:stretch>
            <a:fillRect/>
          </a:stretch>
        </p:blipFill>
        <p:spPr bwMode="auto">
          <a:xfrm>
            <a:off x="4491918" y="1469344"/>
            <a:ext cx="3191771" cy="311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369873" y="4840554"/>
            <a:ext cx="3341112" cy="72311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kumimoji="0" lang="ru-RU" sz="1200" b="1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ГБУЗ НО «Городская клиническая больница № 13 Автозаводского </a:t>
            </a:r>
            <a:r>
              <a:rPr lang="ru-RU" sz="1200" b="1" dirty="0" smtClean="0"/>
              <a:t> района </a:t>
            </a:r>
            <a:r>
              <a:rPr lang="ru-RU" sz="1200" b="1" kern="0" dirty="0" smtClean="0">
                <a:latin typeface="+mj-lt"/>
              </a:rPr>
              <a:t>г. Нижнего Новгорода» </a:t>
            </a:r>
            <a:endParaRPr lang="ru-RU" sz="1200" b="1" kern="0" dirty="0">
              <a:latin typeface="+mj-lt"/>
            </a:endParaRPr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>
            <a:off x="1291691" y="54593"/>
            <a:ext cx="10670759" cy="573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ПРОБЛЕМЫ ВНЕДРЕНИЯ И ТИРАЖИРОВАНИЯ  «НОВОЙ МОДЕЛИ МЕДИЦИНСКОЙ ОРГАНИЗАЦИИ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»</a:t>
            </a:r>
            <a:r>
              <a:rPr lang="ru-RU" altLang="ru-RU" sz="12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В НИЖЕГОРОДСКОЙ ОБЛАСТИ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b="16067"/>
          <a:stretch>
            <a:fillRect/>
          </a:stretch>
        </p:blipFill>
        <p:spPr bwMode="auto">
          <a:xfrm>
            <a:off x="8455231" y="1429852"/>
            <a:ext cx="3004457" cy="309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8322377" y="4897952"/>
            <a:ext cx="3341112" cy="72311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kumimoji="0" lang="ru-RU" sz="1200" b="1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ГБУЗ НО «Детская городская поликлиника № 19 </a:t>
            </a:r>
            <a:r>
              <a:rPr kumimoji="0" lang="ru-RU" sz="1200" b="1" i="0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Канавинского</a:t>
            </a:r>
            <a:r>
              <a:rPr kumimoji="0" lang="ru-RU" sz="1200" b="1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ru-RU" sz="1200" b="1" dirty="0" smtClean="0"/>
              <a:t> района </a:t>
            </a:r>
            <a:r>
              <a:rPr lang="ru-RU" sz="1200" b="1" kern="0" dirty="0" smtClean="0">
                <a:latin typeface="+mj-lt"/>
              </a:rPr>
              <a:t>г. Нижнего Новгорода» </a:t>
            </a:r>
            <a:endParaRPr lang="ru-RU" sz="1200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534" y="2576634"/>
            <a:ext cx="5207835" cy="17046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348" tIns="36348" rIns="36348" bIns="36348" numCol="1" spcCol="38100" rtlCol="0" anchor="t">
            <a:spAutoFit/>
          </a:bodyPr>
          <a:lstStyle/>
          <a:p>
            <a:pPr marL="0" marR="0" lvl="0" indent="0" algn="l" defTabSz="9142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ПРИКАЗ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Open Sans"/>
              </a:rPr>
              <a:t>№ 173н от 27.03.2019</a:t>
            </a:r>
          </a:p>
          <a:p>
            <a:pPr marL="0" marR="0" lvl="0" indent="0" algn="l" defTabSz="9142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F13E45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  <a:sym typeface="Open Sans"/>
            </a:endParaRPr>
          </a:p>
          <a:p>
            <a:pPr marL="0" marR="0" lvl="0" indent="0" algn="l" defTabSz="9142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Об утверждении порядка проведения диспансерного наблюдения за 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взрослыми</a:t>
            </a:r>
          </a:p>
          <a:p>
            <a:pPr lvl="0" defTabSz="914260" hangingPunct="0">
              <a:defRPr/>
            </a:pPr>
            <a:r>
              <a:rPr lang="ru-RU" sz="1400" b="1" dirty="0">
                <a:sym typeface="Open Sans"/>
              </a:rPr>
              <a:t>Зарегистрировано в Минюсте России 25.04.2019 </a:t>
            </a:r>
            <a:r>
              <a:rPr lang="ru-RU" sz="1400" b="1" dirty="0" smtClean="0">
                <a:sym typeface="Open Sans"/>
              </a:rPr>
              <a:t>№ 54513</a:t>
            </a:r>
          </a:p>
          <a:p>
            <a:pPr defTabSz="914260" hangingPunct="0">
              <a:defRPr/>
            </a:pPr>
            <a:r>
              <a:rPr lang="ru-RU" sz="1400" dirty="0"/>
              <a:t>Начало действия - </a:t>
            </a:r>
            <a:r>
              <a:rPr lang="ru-RU" sz="1400" dirty="0" smtClean="0">
                <a:hlinkClick r:id="rId2"/>
              </a:rPr>
              <a:t>07.05.2019</a:t>
            </a:r>
            <a:endParaRPr lang="ru-RU" sz="1400" i="1" kern="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  <a:p>
            <a:pPr lvl="0" defTabSz="914260" hangingPunct="0">
              <a:defRPr/>
            </a:pPr>
            <a:endParaRPr lang="ru-RU" sz="1400" b="1" dirty="0">
              <a:sym typeface="Open Sans"/>
            </a:endParaRPr>
          </a:p>
          <a:p>
            <a:pPr marR="0" lvl="0" indent="0" defTabSz="91426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ym typeface="Open Sa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" y="1053518"/>
            <a:ext cx="708982" cy="713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" y="2873093"/>
            <a:ext cx="723826" cy="713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9573" y="986049"/>
            <a:ext cx="5295685" cy="14891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348" tIns="36348" rIns="36348" bIns="36348" numCol="1" spcCol="38100" rtlCol="0" anchor="t">
            <a:spAutoFit/>
          </a:bodyPr>
          <a:lstStyle/>
          <a:p>
            <a:pPr marL="0" marR="0" lvl="0" indent="0" algn="l" defTabSz="9142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ПРИКАЗ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Open Sans"/>
              </a:rPr>
              <a:t>№ 124н от 13.03.2019</a:t>
            </a:r>
          </a:p>
          <a:p>
            <a:pPr marL="0" marR="0" lvl="0" indent="0" algn="l" defTabSz="9142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F13E45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  <a:sym typeface="Open Sans"/>
            </a:endParaRPr>
          </a:p>
          <a:p>
            <a:pPr marL="0" marR="0" lvl="0" indent="0" algn="l" defTabSz="9142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Об утверждении порядка проведения профилактического медицинского осмотра и диспансеризации определенных групп взрослого 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населения</a:t>
            </a:r>
          </a:p>
          <a:p>
            <a:pPr defTabSz="914260" hangingPunct="0">
              <a:defRPr/>
            </a:pPr>
            <a:r>
              <a:rPr lang="ru-RU" sz="1400" b="1" dirty="0"/>
              <a:t>Зарегистрировано в Минюсте России 24.04.2019 </a:t>
            </a:r>
            <a:r>
              <a:rPr lang="ru-RU" sz="1400" b="1" dirty="0" smtClean="0"/>
              <a:t>№ 54495</a:t>
            </a:r>
            <a:endParaRPr lang="ru-RU" sz="1400" b="1" dirty="0"/>
          </a:p>
          <a:p>
            <a:pPr defTabSz="914260" hangingPunct="0">
              <a:defRPr/>
            </a:pPr>
            <a:r>
              <a:rPr lang="ru-RU" sz="1400" dirty="0" smtClean="0"/>
              <a:t>Начало </a:t>
            </a:r>
            <a:r>
              <a:rPr lang="ru-RU" sz="1400" dirty="0"/>
              <a:t>действия </a:t>
            </a:r>
            <a:r>
              <a:rPr lang="ru-RU" sz="1400" dirty="0" smtClean="0"/>
              <a:t>- </a:t>
            </a:r>
            <a:r>
              <a:rPr lang="ru-RU" sz="1400" dirty="0" smtClean="0">
                <a:hlinkClick r:id="rId2"/>
              </a:rPr>
              <a:t>06.05.2019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60499" t="10659" r="7948" b="9896"/>
          <a:stretch/>
        </p:blipFill>
        <p:spPr>
          <a:xfrm>
            <a:off x="6060369" y="1013952"/>
            <a:ext cx="2507224" cy="3550840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/>
          <a:srcRect l="36064" t="8657" r="34985" b="15328"/>
          <a:stretch/>
        </p:blipFill>
        <p:spPr>
          <a:xfrm>
            <a:off x="9448120" y="1053518"/>
            <a:ext cx="2497288" cy="3688301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9572" y="4382663"/>
            <a:ext cx="5207835" cy="22893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348" tIns="36348" rIns="36348" bIns="36348" numCol="1" spcCol="38100" rtlCol="0" anchor="t">
            <a:spAutoFit/>
          </a:bodyPr>
          <a:lstStyle/>
          <a:p>
            <a:pPr lvl="0" defTabSz="914260" hangingPunct="0">
              <a:defRPr/>
            </a:pPr>
            <a:r>
              <a:rPr lang="ru-RU" sz="1200" b="1" kern="0" dirty="0" smtClean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ПРИКАЗ</a:t>
            </a:r>
            <a:r>
              <a:rPr lang="ru-RU" sz="1400" b="1" kern="0" dirty="0" smtClean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 </a:t>
            </a:r>
            <a:r>
              <a:rPr lang="ru-RU" sz="12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  <a:sym typeface="Open Sans"/>
              </a:rPr>
              <a:t>№ 164н от 27.03.2019 </a:t>
            </a:r>
            <a:endParaRPr lang="ru-RU" sz="1200" b="1" kern="0" dirty="0" smtClean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  <a:sym typeface="Open Sans"/>
            </a:endParaRPr>
          </a:p>
          <a:p>
            <a:pPr lvl="0" defTabSz="914260" hangingPunct="0">
              <a:defRPr/>
            </a:pPr>
            <a:endParaRPr lang="ru-RU" sz="1200" b="1" kern="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  <a:sym typeface="Open Sans"/>
            </a:endParaRPr>
          </a:p>
          <a:p>
            <a:pPr lvl="0" defTabSz="914260" hangingPunct="0">
              <a:defRPr/>
            </a:pPr>
            <a:r>
              <a:rPr lang="ru-RU" sz="1400" i="1" kern="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О внесении изменений в Положение об организации оказания первичной медико-санитарной помощи взрослому населению, утвержденное приказом Министерства здравоохранения и социального развития Российской Федерации от 15 мая 2012 г. N </a:t>
            </a:r>
            <a:r>
              <a:rPr lang="ru-RU" sz="1400" i="1" kern="0" dirty="0" smtClean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543н</a:t>
            </a:r>
          </a:p>
          <a:p>
            <a:pPr lvl="0" defTabSz="914260" hangingPunct="0">
              <a:defRPr/>
            </a:pPr>
            <a:r>
              <a:rPr lang="ru-RU" sz="1400" b="1" dirty="0">
                <a:sym typeface="Open Sans"/>
              </a:rPr>
              <a:t>Зарегистрировано в Минюсте России 22.04.2019 </a:t>
            </a:r>
            <a:r>
              <a:rPr lang="ru-RU" sz="1400" b="1" dirty="0" smtClean="0">
                <a:sym typeface="Open Sans"/>
              </a:rPr>
              <a:t>№ 54470</a:t>
            </a:r>
          </a:p>
          <a:p>
            <a:pPr lvl="0" defTabSz="914260" hangingPunct="0">
              <a:defRPr/>
            </a:pPr>
            <a:r>
              <a:rPr lang="ru-RU" sz="1400" dirty="0" smtClean="0"/>
              <a:t>Начало </a:t>
            </a:r>
            <a:r>
              <a:rPr lang="ru-RU" sz="1400" dirty="0"/>
              <a:t>действия - </a:t>
            </a:r>
            <a:r>
              <a:rPr lang="ru-RU" sz="1400" dirty="0" smtClean="0">
                <a:hlinkClick r:id="rId2"/>
              </a:rPr>
              <a:t>04.05.2019</a:t>
            </a:r>
            <a:endParaRPr lang="ru-RU" sz="1400" i="1" kern="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  <a:p>
            <a:pPr marR="0" lvl="0" indent="0" defTabSz="91426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ym typeface="Open San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" y="4544347"/>
            <a:ext cx="723826" cy="713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69689" y="2830444"/>
            <a:ext cx="2568112" cy="3919198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456265" y="144903"/>
              <a:ext cx="102108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СОВЕРШЕНСТВОВАНИЕ НОРМАТИЧНОЙ БАЗЫ ПО ОРГАНИЗАЦИИ И ПРОВЕДЕНИЮ ДИСПАНСЕРИЗАЦИИ </a:t>
              </a:r>
              <a:b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И ДИСПАНСЕРНОМУ НАБЛЮДЕНИЮ ВЗРОСЛОГО НАСЕЛЕНИЯ</a:t>
              </a:r>
              <a:endParaRPr lang="ru-RU" altLang="ru-RU" sz="12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1" name="Группа 56"/>
            <p:cNvGrpSpPr/>
            <p:nvPr/>
          </p:nvGrpSpPr>
          <p:grpSpPr>
            <a:xfrm>
              <a:off x="0" y="-9626"/>
              <a:ext cx="12192000" cy="898673"/>
              <a:chOff x="0" y="-9626"/>
              <a:chExt cx="12192000" cy="898673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0" y="794312"/>
                <a:ext cx="12192000" cy="0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0" y="889047"/>
                <a:ext cx="12192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2" descr="https://pbs.twimg.com/media/DaKRY9YXcAEfiq8.jpg:large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7567" r="25050" b="892"/>
              <a:stretch/>
            </p:blipFill>
            <p:spPr bwMode="auto">
              <a:xfrm>
                <a:off x="9628" y="-9626"/>
                <a:ext cx="731520" cy="709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="" xmlns:p14="http://schemas.microsoft.com/office/powerpoint/2010/main" val="3201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1"/>
          <p:cNvGrpSpPr/>
          <p:nvPr/>
        </p:nvGrpSpPr>
        <p:grpSpPr>
          <a:xfrm>
            <a:off x="0" y="21906"/>
            <a:ext cx="12192000" cy="867141"/>
            <a:chOff x="0" y="21906"/>
            <a:chExt cx="12192000" cy="867141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2190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1152939" y="-1"/>
            <a:ext cx="10670759" cy="805219"/>
          </a:xfrm>
        </p:spPr>
        <p:txBody>
          <a:bodyPr/>
          <a:lstStyle/>
          <a:p>
            <a:pPr algn="ctr"/>
            <a:r>
              <a:rPr lang="ru-RU" altLang="ru-RU" sz="1200" dirty="0">
                <a:latin typeface="Tahoma" pitchFamily="34" charset="0"/>
                <a:ea typeface="+mn-ea"/>
                <a:cs typeface="Tahoma" pitchFamily="34" charset="0"/>
              </a:rPr>
              <a:t>ЦЕЛЕВОЙ ПОКАЗАТЕЛЬ: «ЧИСЛО ГРАЖДАН, ПРОШЕДШИХ </a:t>
            </a:r>
            <a:r>
              <a:rPr lang="ru-RU" altLang="ru-RU" sz="1200" dirty="0" smtClean="0">
                <a:latin typeface="Tahoma" pitchFamily="34" charset="0"/>
                <a:ea typeface="+mn-ea"/>
                <a:cs typeface="Tahoma" pitchFamily="34" charset="0"/>
              </a:rPr>
              <a:t> ПРОФИЛАКТИЧЕСКИЕ </a:t>
            </a:r>
            <a:r>
              <a:rPr lang="ru-RU" altLang="ru-RU" sz="1200" dirty="0">
                <a:latin typeface="Tahoma" pitchFamily="34" charset="0"/>
                <a:ea typeface="+mn-ea"/>
                <a:cs typeface="Tahoma" pitchFamily="34" charset="0"/>
              </a:rPr>
              <a:t>ОСМОТРЫ, МЛН. ЧЕЛОВЕК В 2019 ГОДУ»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2114" y="1048602"/>
            <a:ext cx="114458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13E4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Выполнение показателя за 1 квартал 2019 года – не менее 25% от годового плана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429753644"/>
              </p:ext>
            </p:extLst>
          </p:nvPr>
        </p:nvGraphicFramePr>
        <p:xfrm>
          <a:off x="6551483" y="2344704"/>
          <a:ext cx="5286505" cy="3883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1280403"/>
              </p:ext>
            </p:extLst>
          </p:nvPr>
        </p:nvGraphicFramePr>
        <p:xfrm>
          <a:off x="640435" y="3686279"/>
          <a:ext cx="5734966" cy="23948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35026">
                  <a:extLst>
                    <a:ext uri="{9D8B030D-6E8A-4147-A177-3AD203B41FA5}">
                      <a16:colId xmlns="" xmlns:a16="http://schemas.microsoft.com/office/drawing/2014/main" val="1494735251"/>
                    </a:ext>
                  </a:extLst>
                </a:gridCol>
                <a:gridCol w="2799940">
                  <a:extLst>
                    <a:ext uri="{9D8B030D-6E8A-4147-A177-3AD203B41FA5}">
                      <a16:colId xmlns="" xmlns:a16="http://schemas.microsoft.com/office/drawing/2014/main" val="2672292661"/>
                    </a:ext>
                  </a:extLst>
                </a:gridCol>
              </a:tblGrid>
              <a:tr h="4663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субъекта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выполнения </a:t>
                      </a:r>
                      <a:b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 квартал 2019 года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94827"/>
                  </a:ext>
                </a:extLst>
              </a:tr>
              <a:tr h="214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Российская Федерация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21,9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5478469"/>
                  </a:ext>
                </a:extLst>
              </a:tr>
              <a:tr h="2142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Сибирский федеральный округ 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24,9</a:t>
                      </a:r>
                      <a:endParaRPr lang="ru-RU" sz="1050" b="1" i="0" u="none" strike="noStrike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4103373"/>
                  </a:ext>
                </a:extLst>
              </a:tr>
              <a:tr h="2142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Уральский федеральный округ 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24,6</a:t>
                      </a:r>
                      <a:endParaRPr lang="ru-RU" sz="1050" b="1" i="0" u="none" strike="noStrike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4335146"/>
                  </a:ext>
                </a:extLst>
              </a:tr>
              <a:tr h="2142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Южный федеральный округ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24,4</a:t>
                      </a:r>
                      <a:endParaRPr lang="ru-RU" sz="1050" b="1" i="0" u="none" strike="noStrike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4416155"/>
                  </a:ext>
                </a:extLst>
              </a:tr>
              <a:tr h="2142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Приволжский федеральный округ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ru-RU" sz="1050" b="1" u="none" strike="noStrike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23,4</a:t>
                      </a:r>
                      <a:endParaRPr lang="ru-RU" sz="1050" b="1" i="0" u="none" strike="noStrike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7570089"/>
                  </a:ext>
                </a:extLst>
              </a:tr>
              <a:tr h="2142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Дальневосточный федеральный округ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608138" fontAlgn="b"/>
                      <a:r>
                        <a:rPr lang="ru-RU" sz="1050" b="1" u="none" strike="noStrike" dirty="0">
                          <a:solidFill>
                            <a:srgbClr val="F13E45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19,9</a:t>
                      </a:r>
                      <a:endParaRPr lang="ru-RU" sz="1050" b="1" i="0" u="none" strike="noStrike" dirty="0">
                        <a:solidFill>
                          <a:srgbClr val="F13E45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880483"/>
                  </a:ext>
                </a:extLst>
              </a:tr>
              <a:tr h="2142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Центральный федеральный округ 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F13E45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19,6</a:t>
                      </a:r>
                      <a:endParaRPr lang="ru-RU" sz="1050" b="1" i="0" u="none" strike="noStrike" dirty="0">
                        <a:solidFill>
                          <a:srgbClr val="F13E45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0291283"/>
                  </a:ext>
                </a:extLst>
              </a:tr>
              <a:tr h="2142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Северо-Западный федеральный округ 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F13E45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19,1</a:t>
                      </a:r>
                      <a:endParaRPr lang="ru-RU" sz="1050" b="1" i="0" u="none" strike="noStrike" dirty="0">
                        <a:solidFill>
                          <a:srgbClr val="F13E45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5888395"/>
                  </a:ext>
                </a:extLst>
              </a:tr>
              <a:tr h="2142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Северо-Кавказский федеральный округ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F13E45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18,8</a:t>
                      </a:r>
                      <a:endParaRPr lang="ru-RU" sz="1050" b="1" i="0" u="none" strike="noStrike" dirty="0">
                        <a:solidFill>
                          <a:srgbClr val="F13E45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155295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882979" y="1475415"/>
            <a:ext cx="16638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SzPct val="200000"/>
              <a:defRPr/>
            </a:pPr>
            <a:r>
              <a:rPr lang="ru-RU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Диспансеризация определенных </a:t>
            </a:r>
            <a:br>
              <a:rPr lang="ru-RU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 взрослого населения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93601" y="1475415"/>
            <a:ext cx="16794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SzPct val="200000"/>
            </a:pPr>
            <a:r>
              <a:rPr lang="ru-RU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Профилактический медицинский </a:t>
            </a:r>
            <a:br>
              <a:rPr lang="ru-RU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осмотр детского населения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30705" y="1475415"/>
            <a:ext cx="1721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SzPct val="200000"/>
            </a:pPr>
            <a:r>
              <a:rPr lang="ru-RU" sz="1050" dirty="0">
                <a:solidFill>
                  <a:srgbClr val="F13E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Диспансерное наблюдение за взрослыми </a:t>
            </a:r>
            <a:br>
              <a:rPr lang="ru-RU" sz="1050" dirty="0">
                <a:solidFill>
                  <a:srgbClr val="F13E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F13E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(первый осмотр)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51483" y="1475415"/>
            <a:ext cx="14842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F13E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Периодические и предварительные медицинские осмотры ?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1122" y="2219075"/>
            <a:ext cx="15579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13E45"/>
                </a:solidFill>
                <a:latin typeface="Arial Black" panose="020B0A04020102020204" pitchFamily="34" charset="0"/>
              </a:rPr>
              <a:t>1,5 млн. чел.* </a:t>
            </a:r>
            <a:endParaRPr lang="ru-RU" sz="1200" dirty="0">
              <a:solidFill>
                <a:srgbClr val="F13E45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72618" y="2219075"/>
            <a:ext cx="15579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13E45"/>
                </a:solidFill>
                <a:latin typeface="Arial Black" panose="020B0A04020102020204" pitchFamily="34" charset="0"/>
              </a:rPr>
              <a:t>6,1 млн. чел.* </a:t>
            </a:r>
            <a:endParaRPr lang="ru-RU" sz="1200" dirty="0">
              <a:solidFill>
                <a:srgbClr val="F13E45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2023" y="2219075"/>
            <a:ext cx="15579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13E45"/>
                </a:solidFill>
                <a:latin typeface="Arial Black" panose="020B0A04020102020204" pitchFamily="34" charset="0"/>
              </a:rPr>
              <a:t>5,8 млн. чел.* </a:t>
            </a:r>
            <a:endParaRPr lang="ru-RU" sz="1200" dirty="0">
              <a:solidFill>
                <a:srgbClr val="F13E45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1250" y="1475415"/>
            <a:ext cx="16121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SzPct val="200000"/>
              <a:defRPr/>
            </a:pPr>
            <a:r>
              <a:rPr lang="ru-RU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Профилактический медицинский </a:t>
            </a:r>
            <a:br>
              <a:rPr lang="ru-RU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осмотр взрослого населения </a:t>
            </a:r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2695498" y="330172"/>
            <a:ext cx="174645" cy="4462001"/>
          </a:xfrm>
          <a:prstGeom prst="rightBrace">
            <a:avLst>
              <a:gd name="adj1" fmla="val 7288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83771" y="2725564"/>
            <a:ext cx="41919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13E45"/>
                </a:solidFill>
                <a:latin typeface="Arial Black" panose="020B0A04020102020204" pitchFamily="34" charset="0"/>
              </a:rPr>
              <a:t>РФ - 13,4 </a:t>
            </a:r>
            <a:r>
              <a:rPr lang="ru-RU" sz="1200" b="1" dirty="0">
                <a:solidFill>
                  <a:srgbClr val="F13E45"/>
                </a:solidFill>
                <a:latin typeface="Arial Black" panose="020B0A04020102020204" pitchFamily="34" charset="0"/>
              </a:rPr>
              <a:t>млн. чел. (21,9%)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8700" y="3004071"/>
            <a:ext cx="446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i="1" dirty="0"/>
              <a:t>* по данным мониторинга ФФОМС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16161" y="1524427"/>
            <a:ext cx="718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SzPct val="200000"/>
            </a:pPr>
            <a:r>
              <a:rPr lang="ru-RU" sz="40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663150" y="1524427"/>
            <a:ext cx="718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SzPct val="200000"/>
            </a:pPr>
            <a:r>
              <a:rPr lang="ru-RU" sz="40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095276" y="1524427"/>
            <a:ext cx="718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SzPct val="200000"/>
            </a:pPr>
            <a:r>
              <a:rPr lang="ru-RU" sz="40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09582" y="1524427"/>
            <a:ext cx="718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SzPct val="200000"/>
            </a:pPr>
            <a:r>
              <a:rPr lang="ru-RU" sz="40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229600" y="1500427"/>
            <a:ext cx="3467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Нижегородская область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план  </a:t>
            </a:r>
            <a:r>
              <a:rPr lang="ru-RU" sz="1200" b="1" dirty="0" smtClean="0">
                <a:solidFill>
                  <a:srgbClr val="F13E45"/>
                </a:solidFill>
                <a:latin typeface="Arial Black" panose="020B0A04020102020204" pitchFamily="34" charset="0"/>
              </a:rPr>
              <a:t>1 353,0 тыс. человек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факт – </a:t>
            </a:r>
            <a:r>
              <a:rPr lang="ru-RU" sz="1200" b="1" dirty="0" smtClean="0">
                <a:solidFill>
                  <a:srgbClr val="F13E45"/>
                </a:solidFill>
                <a:latin typeface="Arial Black" panose="020B0A04020102020204" pitchFamily="34" charset="0"/>
              </a:rPr>
              <a:t>315,1 тыс. </a:t>
            </a:r>
            <a:r>
              <a:rPr lang="ru-RU" sz="1200" b="1" dirty="0">
                <a:solidFill>
                  <a:srgbClr val="F13E45"/>
                </a:solidFill>
                <a:latin typeface="Arial Black" panose="020B0A04020102020204" pitchFamily="34" charset="0"/>
              </a:rPr>
              <a:t>чел. </a:t>
            </a:r>
            <a:r>
              <a:rPr lang="ru-RU" sz="1200" b="1" dirty="0" smtClean="0">
                <a:solidFill>
                  <a:srgbClr val="F13E45"/>
                </a:solidFill>
                <a:latin typeface="Arial Black" panose="020B0A04020102020204" pitchFamily="34" charset="0"/>
              </a:rPr>
              <a:t>(23,3%)* </a:t>
            </a:r>
            <a:endParaRPr lang="ru-RU" sz="1200" b="1" dirty="0">
              <a:solidFill>
                <a:srgbClr val="F13E45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979375" y="2135193"/>
            <a:ext cx="3955319" cy="263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i="1" dirty="0"/>
              <a:t>* по данным мониторинга ФФОМС </a:t>
            </a:r>
          </a:p>
        </p:txBody>
      </p:sp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837977"/>
            <a:ext cx="12192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2921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869" y="5384208"/>
            <a:ext cx="118715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ФУНКЦИИ КООРДИНАЦИОННЫХ ЦЕНТРОВ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методической поддержки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реализации федерального проекта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координации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реализации федерального проекта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научно-обоснованных предложений по совершенствованию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федерального проекта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информационных и аналитических материалов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вопросам реализации федерального проекта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Иные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задачи и функции, направленные на реализацию целей создания Центра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" descr="https://pbs.twimg.com/media/DaKRY9YXcAEfiq8.jpg:lar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7" r="25050" b="892"/>
          <a:stretch/>
        </p:blipFill>
        <p:spPr bwMode="auto">
          <a:xfrm>
            <a:off x="9628" y="-9626"/>
            <a:ext cx="1093817" cy="7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38" y="1017535"/>
            <a:ext cx="1602772" cy="201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1397" y="2944326"/>
            <a:ext cx="1693617" cy="2139568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 l="26181" t="16798" r="43110" b="16448"/>
          <a:stretch>
            <a:fillRect/>
          </a:stretch>
        </p:blipFill>
        <p:spPr bwMode="auto">
          <a:xfrm>
            <a:off x="1717309" y="1039394"/>
            <a:ext cx="1729747" cy="200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127000" dir="2700000" sx="102000" sy="102000" algn="tl" rotWithShape="0">
              <a:prstClr val="black">
                <a:alpha val="8000"/>
              </a:prstClr>
            </a:outerShdw>
          </a:effectLst>
        </p:spPr>
      </p:pic>
      <p:graphicFrame>
        <p:nvGraphicFramePr>
          <p:cNvPr id="37" name="Таблица 36">
            <a:extLst>
              <a:ext uri="{FF2B5EF4-FFF2-40B4-BE49-F238E27FC236}">
                <a16:creationId xmlns:a16="http://schemas.microsoft.com/office/drawing/2014/main" xmlns="" id="{6E7C496B-839B-194B-AD80-4486629BBB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01146" y="1007180"/>
          <a:ext cx="8647518" cy="4277126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3558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xmlns="" val="2306970728"/>
                    </a:ext>
                  </a:extLst>
                </a:gridCol>
                <a:gridCol w="3264364">
                  <a:extLst>
                    <a:ext uri="{9D8B030D-6E8A-4147-A177-3AD203B41FA5}">
                      <a16:colId xmlns:a16="http://schemas.microsoft.com/office/drawing/2014/main" xmlns="" val="1173821330"/>
                    </a:ext>
                  </a:extLst>
                </a:gridCol>
              </a:tblGrid>
              <a:tr h="466021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b="1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Координационного центра</a:t>
                      </a:r>
                      <a:endParaRPr lang="ru-RU" sz="1200" b="1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701" marR="188027" marT="125351" marB="12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b="1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</a:t>
                      </a:r>
                      <a:endParaRPr lang="ru-RU" sz="1200" b="1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701" marR="188027" marT="125351" marB="12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Контакты</a:t>
                      </a:r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701" marR="188027" marT="125351" marB="12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708635"/>
                  </a:ext>
                </a:extLst>
              </a:tr>
              <a:tr h="637328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КООРДИНАЦИОННЫЙ ЦЕНТР ПО РЕАЛИЗАЦИИ ФЕДЕРАЛЬНОГО ПРОЕКТА </a:t>
                      </a: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«РАЗВИТИЕ СИСТЕМЫ ОКАЗАНИЯ ПЕРВИЧНОЙ МЕДИКО-САНИТАРНОЙ ПОМОЩИ»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701" marR="188027" marT="125351" marB="12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Ходырева 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Ирина Николаевна</a:t>
                      </a:r>
                      <a:endParaRPr lang="ru-RU" sz="120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50701" marR="188027" marT="125351" marB="12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hlinkClick r:id="rId7"/>
                        </a:rPr>
                        <a:t>cpsmp@rosminzdrav.ru</a:t>
                      </a:r>
                      <a:endPara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+7 (977) 107-27-23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«Федеральный проект ПМСП»;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«Новая модель МО»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50701" marR="188027" marT="125351" marB="12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1043946"/>
                  </a:ext>
                </a:extLst>
              </a:tr>
              <a:tr h="1030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КООРДИНАЦИОННЫЙ ЦЕНТР ПО РЕАЛИЗАЦИИ ФЕДЕРАЛЬНОГО ПРОЕКТА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БОРЬБА С СЕРДЕЧНО-СОСУДИСТЫМИ ЗАБОЛЕВАНИЯМИ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0701" marR="188027" marT="125351" marB="12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Мазыгула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Елена Петровна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250701" marR="188027" marT="125351" marB="12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hlinkClick r:id="rId8"/>
                        </a:rPr>
                        <a:t>ssz@mednet.ru</a:t>
                      </a:r>
                      <a:endPara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+7(495)618-31-83 </a:t>
                      </a:r>
                      <a:r>
                        <a:rPr lang="ru-RU" sz="11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доб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222</a:t>
                      </a:r>
                      <a:endParaRPr lang="en-US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05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WhatsApp</a:t>
                      </a: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  <a:p>
                      <a:pPr algn="ctr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оглашения МЗ РФ»</a:t>
                      </a:r>
                    </a:p>
                    <a:p>
                      <a:pPr algn="ctr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«Борьба с ССЗ»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0701" marR="188027" marT="125351" marB="12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4311082"/>
                  </a:ext>
                </a:extLst>
              </a:tr>
              <a:tr h="895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КООРДИНАЦИОННЫЙ ЦЕНТР ПО РЕАЛИЗАЦИИ ФЕДЕРАЛЬНОГО ПРОЕКТА </a:t>
                      </a: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БОРЬБА С ОНКОЛОГИЧЕСКИМИ ЗАБОЛЕВАНИЯМИ</a:t>
                      </a: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0701" marR="188027" marT="125351" marB="12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Ларичева</a:t>
                      </a:r>
                      <a:r>
                        <a:rPr lang="ru-RU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Ирина Владимировна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250701" marR="188027" marT="125351" marB="12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hlinkClick r:id="rId9"/>
                        </a:rPr>
                        <a:t>oncology@mednet.ru</a:t>
                      </a:r>
                      <a:endPara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+7 (495) 618-21-01</a:t>
                      </a:r>
                    </a:p>
                    <a:p>
                      <a:pPr algn="ctr"/>
                      <a:r>
                        <a:rPr lang="en-US" sz="11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WhatsApp</a:t>
                      </a:r>
                      <a:r>
                        <a:rPr lang="en-US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  <a:p>
                      <a:pPr algn="ctr"/>
                      <a:r>
                        <a:rPr lang="ru-RU" sz="10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</a:t>
                      </a:r>
                      <a:r>
                        <a:rPr lang="ru-RU" sz="10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оглашения</a:t>
                      </a:r>
                      <a:r>
                        <a:rPr lang="ru-RU" sz="105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МЗ РФ»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50701" marR="188027" marT="125351" marB="12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9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КООРДИНАЦИОННЫЙ ЦЕНТР ПО РЕАЛИЗАЦИИ ФЕДЕРАЛЬНОГО ПРОЕКТА «РАЗРАБОТКА И РЕАЛИЗАЦИЯ ПРОГРАММЫ СИСТЕМНОЙ ПОДДЕРЖКИ И ПОВЫШЕНИЯ КАЧЕСТВА ЖИЗНИ ГРАЖДАН СТАРШЕГО ПОКОЛЕНИЯ </a:t>
                      </a: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«СТАРШЕЕ ПОКОЛЕНИЕ»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0701" marR="188027" marT="125351" marB="12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Розанов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Александр Владимирович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250701" marR="188027" marT="125351" marB="12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hlinkClick r:id="rId10"/>
                        </a:rPr>
                        <a:t>pr.office@rgnkc.ru</a:t>
                      </a:r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+7 (499) 187-64-67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«Федеральный проект СП»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50701" marR="188027" marT="125351" marB="12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00" b="17221"/>
          <a:stretch/>
        </p:blipFill>
        <p:spPr>
          <a:xfrm>
            <a:off x="142517" y="3030804"/>
            <a:ext cx="1586835" cy="20530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2062A-11D8-4423-986C-B97B0F908BD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09637" y="90976"/>
            <a:ext cx="7110832" cy="71009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ru-RU" altLang="ru-RU" b="1" dirty="0">
                <a:latin typeface="Tahoma" pitchFamily="34" charset="0"/>
                <a:ea typeface="+mn-ea"/>
                <a:cs typeface="Tahoma" pitchFamily="34" charset="0"/>
              </a:rPr>
              <a:t>СОЗДАНЫ И </a:t>
            </a:r>
            <a:r>
              <a:rPr lang="ru-RU" altLang="ru-RU" b="1" dirty="0" smtClean="0">
                <a:latin typeface="Tahoma" pitchFamily="34" charset="0"/>
                <a:ea typeface="+mn-ea"/>
                <a:cs typeface="Tahoma" pitchFamily="34" charset="0"/>
              </a:rPr>
              <a:t>ФУНКЦИОНИРУЮТ 4 </a:t>
            </a:r>
            <a:r>
              <a:rPr lang="ru-RU" altLang="ru-RU" b="1" dirty="0">
                <a:latin typeface="Tahoma" pitchFamily="34" charset="0"/>
                <a:ea typeface="+mn-ea"/>
                <a:cs typeface="Tahoma" pitchFamily="34" charset="0"/>
              </a:rPr>
              <a:t>КООРДИНАЦИОННЫХ ЦЕНТРА </a:t>
            </a:r>
          </a:p>
          <a:p>
            <a:pPr lvl="0" algn="ctr"/>
            <a:r>
              <a:rPr lang="ru-RU" altLang="ru-RU" b="1" dirty="0">
                <a:latin typeface="Tahoma" pitchFamily="34" charset="0"/>
                <a:ea typeface="+mn-ea"/>
                <a:cs typeface="Tahoma" pitchFamily="34" charset="0"/>
              </a:rPr>
              <a:t>ПО РЕАЛИЗАЦИИ ФЕДЕРАЛЬНЫХ ПРОЕКТОВ </a:t>
            </a:r>
          </a:p>
        </p:txBody>
      </p:sp>
      <p:pic>
        <p:nvPicPr>
          <p:cNvPr id="25602" name="Picture 2" descr="http://only-you-spb.ru/images/cms/content/whatsap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24243" y="2848828"/>
            <a:ext cx="384043" cy="288031"/>
          </a:xfrm>
          <a:prstGeom prst="rect">
            <a:avLst/>
          </a:prstGeom>
          <a:noFill/>
        </p:spPr>
      </p:pic>
      <p:pic>
        <p:nvPicPr>
          <p:cNvPr id="16" name="Picture 2" descr="http://only-you-spb.ru/images/cms/content/whatsap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24242" y="3835732"/>
            <a:ext cx="384043" cy="288031"/>
          </a:xfrm>
          <a:prstGeom prst="rect">
            <a:avLst/>
          </a:prstGeom>
          <a:noFill/>
        </p:spPr>
      </p:pic>
      <p:pic>
        <p:nvPicPr>
          <p:cNvPr id="17" name="Picture 2" descr="http://only-you-spb.ru/images/cms/content/whatsap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15776" y="4742245"/>
            <a:ext cx="384043" cy="288031"/>
          </a:xfrm>
          <a:prstGeom prst="rect">
            <a:avLst/>
          </a:prstGeom>
          <a:noFill/>
        </p:spPr>
      </p:pic>
      <p:pic>
        <p:nvPicPr>
          <p:cNvPr id="18" name="Picture 2" descr="http://only-you-spb.ru/images/cms/content/whatsap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0376" y="1819508"/>
            <a:ext cx="384043" cy="28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75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Стрелка вправо с вырезом 96"/>
          <p:cNvSpPr/>
          <p:nvPr/>
        </p:nvSpPr>
        <p:spPr>
          <a:xfrm rot="2959948">
            <a:off x="3013485" y="2018451"/>
            <a:ext cx="5021808" cy="2278124"/>
          </a:xfrm>
          <a:prstGeom prst="notchedRightArrow">
            <a:avLst/>
          </a:prstGeom>
          <a:gradFill flip="none" rotWithShape="1">
            <a:gsLst>
              <a:gs pos="1000">
                <a:schemeClr val="accent3">
                  <a:lumMod val="60000"/>
                  <a:lumOff val="40000"/>
                  <a:alpha val="86000"/>
                </a:schemeClr>
              </a:gs>
              <a:gs pos="74000">
                <a:schemeClr val="accent3">
                  <a:lumMod val="20000"/>
                  <a:lumOff val="80000"/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1"/>
          <p:cNvGrpSpPr/>
          <p:nvPr/>
        </p:nvGrpSpPr>
        <p:grpSpPr>
          <a:xfrm>
            <a:off x="0" y="21906"/>
            <a:ext cx="12192000" cy="867141"/>
            <a:chOff x="0" y="21906"/>
            <a:chExt cx="12192000" cy="867141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2190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1152939" y="-1"/>
            <a:ext cx="10670759" cy="805219"/>
          </a:xfrm>
        </p:spPr>
        <p:txBody>
          <a:bodyPr/>
          <a:lstStyle/>
          <a:p>
            <a:pPr>
              <a:tabLst>
                <a:tab pos="4752975" algn="l"/>
              </a:tabLst>
            </a:pPr>
            <a:r>
              <a:rPr lang="ru-RU" altLang="ru-RU" sz="1200" dirty="0" smtClean="0">
                <a:latin typeface="Tahoma" pitchFamily="34" charset="0"/>
                <a:ea typeface="+mn-ea"/>
                <a:cs typeface="Tahoma" pitchFamily="34" charset="0"/>
              </a:rPr>
              <a:t>ПЕРЕЧЕНЬ МЕРОПРИЯТИЙ СКРИНИНГА НА ВЫЯВЛЕНИЕ ОНКОЛОГИЧЕСКИХ ЗАБОЛЕВАНИЙ СОГЛАСНО ПОЛУ И ВОЗРАСТУ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972513" y="4587950"/>
            <a:ext cx="8457487" cy="162366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Номер слайда 3"/>
          <p:cNvSpPr txBox="1">
            <a:spLocks/>
          </p:cNvSpPr>
          <p:nvPr/>
        </p:nvSpPr>
        <p:spPr>
          <a:xfrm>
            <a:off x="6710860" y="643518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A67-9471-4FDA-AB6E-17172C8635B5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3527" y="6287482"/>
            <a:ext cx="1165826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Согласно приложению № 2 к Порядку проведения профилактического медицинского осмотра и диспансеризации, утвержденному приказом Минздрава России от 13.03.2019 № 124н.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20717" y="1779638"/>
            <a:ext cx="2538249" cy="742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Злокачественные новообразования шейки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матки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979683" y="1779638"/>
            <a:ext cx="2743200" cy="790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Злокачественные новообразования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молочных желез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896303" y="1779638"/>
            <a:ext cx="2490951" cy="790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Злокачественные новообразования 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простаты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8565796" y="1779638"/>
            <a:ext cx="2943032" cy="742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Злокачественные новообразования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толстого кишечника 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и прямой кишки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51519" y="1275582"/>
            <a:ext cx="11541087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Осмотр на выявление визуальных и иных локализаций онкологических заболеваний, включающий осмотр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кожных покровов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слизистых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губ и ротовой полости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пальпацию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щитовидной железы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лимфатических узлов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23527" y="2963298"/>
            <a:ext cx="2451203" cy="132343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74000">
                <a:schemeClr val="bg1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marL="0" lvl="2"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осмотр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фельдшером (акушеркой) </a:t>
            </a:r>
            <a:br>
              <a:rPr lang="ru-RU" sz="1000" dirty="0" smtClean="0">
                <a:latin typeface="Arial" pitchFamily="34" charset="0"/>
                <a:cs typeface="Arial" pitchFamily="34" charset="0"/>
              </a:rPr>
            </a:br>
            <a:r>
              <a:rPr lang="ru-RU" sz="1000" dirty="0" smtClean="0">
                <a:latin typeface="Arial" pitchFamily="34" charset="0"/>
                <a:cs typeface="Arial" pitchFamily="34" charset="0"/>
              </a:rPr>
              <a:t>или врачом акушером-гинекологом </a:t>
            </a:r>
            <a:br>
              <a:rPr lang="ru-RU" sz="1000" dirty="0" smtClean="0"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раз в год</a:t>
            </a:r>
          </a:p>
          <a:p>
            <a:pPr marL="0" lvl="2" algn="ctr"/>
            <a:endParaRPr lang="ru-RU" sz="1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2" algn="ctr"/>
            <a:endParaRPr lang="ru-RU" sz="1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2"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взятие мазка, цитологическое исследование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мазка с шейки матки</a:t>
            </a:r>
          </a:p>
          <a:p>
            <a:pPr marL="0" lvl="2"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раз в 3 года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370825" y="3467353"/>
            <a:ext cx="2232248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18-64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лет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23528" y="2684210"/>
            <a:ext cx="2232248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18+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258424" y="2715742"/>
            <a:ext cx="18002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40-75 лет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927337" y="3129902"/>
            <a:ext cx="2685187" cy="70788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74000">
                <a:schemeClr val="bg1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marL="0" lvl="2" algn="ctr"/>
            <a:r>
              <a:rPr lang="ru-RU" sz="1000" b="1" dirty="0" smtClean="0"/>
              <a:t>маммография </a:t>
            </a:r>
            <a:r>
              <a:rPr lang="ru-RU" sz="1000" dirty="0" smtClean="0"/>
              <a:t>обеих молочных желез в </a:t>
            </a:r>
            <a:r>
              <a:rPr lang="ru-RU" sz="1000" b="1" dirty="0" smtClean="0"/>
              <a:t>двух проекциях </a:t>
            </a:r>
            <a:r>
              <a:rPr lang="ru-RU" sz="1000" dirty="0" smtClean="0"/>
              <a:t>с двойным прочтением рентгенограмм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раз в 2 года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6155422" y="2763040"/>
            <a:ext cx="2200302" cy="5004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45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,55,60,64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лет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928414" y="2715742"/>
            <a:ext cx="2448272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40-64 лет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28413" y="3003774"/>
            <a:ext cx="2990317" cy="55399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74000">
                <a:schemeClr val="bg1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marL="0" lvl="2"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исследование кала на скрытую кровь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иммунохимическим качественным или количественным методом  </a:t>
            </a: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раз в 2 года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928413" y="3939878"/>
            <a:ext cx="2927255" cy="55399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74000">
                <a:schemeClr val="bg1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marL="0" lvl="2"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исследование кала на скрытую кровь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иммунохимическим качественным или количественным методом  </a:t>
            </a: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раз в год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121572" y="5740078"/>
            <a:ext cx="2443656" cy="40011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74000">
                <a:schemeClr val="bg1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marL="0" lvl="2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рентгенография легких,</a:t>
            </a:r>
          </a:p>
          <a:p>
            <a:pPr marL="0" lvl="2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компьютерная томография легких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3074278" y="4925402"/>
            <a:ext cx="242788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Злокачественные новообразования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лёгкого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673041" y="4925402"/>
            <a:ext cx="2840345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Злокачественные новообразования 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пищевода, желудка и двенадцатиперстной кишки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8718299" y="4925402"/>
            <a:ext cx="2617137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Злокачественные новообразования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толстого кишечника и прямой кишки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035660" y="5740078"/>
            <a:ext cx="2232248" cy="2462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74000">
                <a:schemeClr val="bg1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marL="0" lvl="2" algn="ctr"/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эзофагогастродуоденоскопия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995266" y="5740078"/>
            <a:ext cx="1656184" cy="40011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74000">
                <a:schemeClr val="bg1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marL="0" lvl="2" algn="ctr"/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колоноскопия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marL="0" lvl="2" algn="ctr"/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ректороманоскопия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022429" y="3382158"/>
            <a:ext cx="2301764" cy="40011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74000">
                <a:schemeClr val="bg1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marL="0" lvl="2"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простат-специфического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антигена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в крови</a:t>
            </a:r>
            <a:endParaRPr lang="ru-RU" sz="1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928414" y="3651846"/>
            <a:ext cx="2448272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65-75 лет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323528" y="4351287"/>
            <a:ext cx="2403906" cy="875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Злокачественные новообразования 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пищевода, желудка и двенадцатиперстной кишки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23528" y="5456746"/>
            <a:ext cx="2232248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лет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3528" y="5807842"/>
            <a:ext cx="2232248" cy="40011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74000">
                <a:schemeClr val="bg1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marL="0" lvl="2" algn="ctr"/>
            <a:r>
              <a:rPr lang="ru-RU" sz="1000" b="1" dirty="0" err="1" smtClean="0"/>
              <a:t>эзофагогастродуоденоскопия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раз в 2 года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421116" y="4069794"/>
            <a:ext cx="5249917" cy="2972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</a:t>
            </a:r>
            <a:r>
              <a:rPr lang="ru-RU" dirty="0" smtClean="0"/>
              <a:t> этап</a:t>
            </a:r>
            <a:endParaRPr lang="ru-RU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670460" y="915542"/>
            <a:ext cx="8784976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275953" y="6356349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D59BA-A1D3-47D6-B299-842A2650B5E7}" type="slidenum">
              <a:rPr kumimoji="0" lang="ru-RU" sz="1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8485" y="3974620"/>
            <a:ext cx="4877716" cy="23817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348" tIns="36348" rIns="36348" bIns="36348" numCol="1" spcCol="38100" rtlCol="0" anchor="t">
            <a:spAutoFit/>
          </a:bodyPr>
          <a:lstStyle/>
          <a:p>
            <a:pPr marL="0" marR="0" lvl="0" indent="0" algn="l" defTabSz="9142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ПРИКАЗ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Open Sans"/>
              </a:rPr>
              <a:t>№ 182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Open Sans"/>
              </a:rPr>
              <a:t>от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Open Sans"/>
              </a:rPr>
              <a:t>29.03.2019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  <a:sym typeface="Open Sans"/>
            </a:endParaRPr>
          </a:p>
          <a:p>
            <a:pPr marL="0" marR="0" lvl="0" indent="0" algn="l" defTabSz="9142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13E45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  <a:sym typeface="Open Sans"/>
            </a:endParaRPr>
          </a:p>
          <a:p>
            <a:pPr marL="0" marR="0" lvl="0" indent="0" algn="l" defTabSz="9142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Об утверждении 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методик расчета и сбора показателей федерального проекта «Развитие системы оказания первичной медико-санитарной помощи», входящего в национальный проект «Здравоохранение»</a:t>
            </a:r>
            <a:endParaRPr kumimoji="0" lang="ru-RU" b="0" i="1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Open Sa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503" y="1680466"/>
            <a:ext cx="708982" cy="713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659" y="3974620"/>
            <a:ext cx="723826" cy="713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6955" y="1557407"/>
            <a:ext cx="4461326" cy="1766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348" tIns="36348" rIns="36348" bIns="36348" numCol="1" spcCol="38100" rtlCol="0" anchor="t">
            <a:spAutoFit/>
          </a:bodyPr>
          <a:lstStyle/>
          <a:p>
            <a:pPr marL="0" marR="0" lvl="0" indent="0" algn="l" defTabSz="9142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ПРИКАЗ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Open Sans"/>
              </a:rPr>
              <a:t>№ 177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Open Sans"/>
              </a:rPr>
              <a:t>от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Open Sans"/>
              </a:rPr>
              <a:t>29.03.2019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  <a:sym typeface="Open Sans"/>
            </a:endParaRPr>
          </a:p>
          <a:p>
            <a:pPr marL="0" marR="0" lvl="0" indent="0" algn="l" defTabSz="9142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13E45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  <a:sym typeface="Open Sans"/>
            </a:endParaRPr>
          </a:p>
          <a:p>
            <a:pPr marL="0" marR="0" lvl="0" indent="0" algn="l" defTabSz="9142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Об утверждении 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методик расчета целевых и дополнительных показателей национального проекта «Здравоохранение»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Open San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/>
          <a:srcRect l="59592" t="8781" r="7856" b="6157"/>
          <a:stretch/>
        </p:blipFill>
        <p:spPr>
          <a:xfrm>
            <a:off x="6726066" y="1299082"/>
            <a:ext cx="2317168" cy="3405958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/>
          <a:srcRect l="60625" t="8747" r="9747" b="15279"/>
          <a:stretch/>
        </p:blipFill>
        <p:spPr>
          <a:xfrm>
            <a:off x="8927545" y="3450577"/>
            <a:ext cx="2267640" cy="3270898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"/>
          <p:cNvGrpSpPr/>
          <p:nvPr/>
        </p:nvGrpSpPr>
        <p:grpSpPr>
          <a:xfrm>
            <a:off x="0" y="0"/>
            <a:ext cx="12192000" cy="882907"/>
            <a:chOff x="0" y="6140"/>
            <a:chExt cx="12192000" cy="88290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456265" y="144903"/>
              <a:ext cx="1021080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200" b="1" dirty="0" smtClean="0">
                  <a:latin typeface="Tahoma" pitchFamily="34" charset="0"/>
                  <a:cs typeface="Tahoma" pitchFamily="34" charset="0"/>
                </a:rPr>
                <a:t>МЕТОДИКА РАСЧЕТА И СБОРА ПОКАЗАТЕЛЕЙ НАЦИОНАЛЬНОГО И ФЕДЕРАЛЬНОГО ПРОЕКТОВ </a:t>
              </a:r>
              <a:endParaRPr lang="ru-RU" sz="1200" dirty="0"/>
            </a:p>
          </p:txBody>
        </p:sp>
        <p:grpSp>
          <p:nvGrpSpPr>
            <p:cNvPr id="3" name="Группа 56"/>
            <p:cNvGrpSpPr/>
            <p:nvPr/>
          </p:nvGrpSpPr>
          <p:grpSpPr>
            <a:xfrm>
              <a:off x="0" y="6140"/>
              <a:ext cx="12192000" cy="882907"/>
              <a:chOff x="0" y="6140"/>
              <a:chExt cx="12192000" cy="882907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0" y="794312"/>
                <a:ext cx="12192000" cy="0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0" y="889047"/>
                <a:ext cx="12192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 descr="https://pbs.twimg.com/media/DaKRY9YXcAEfiq8.jpg:larg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7567" r="25050" b="892"/>
              <a:stretch/>
            </p:blipFill>
            <p:spPr bwMode="auto">
              <a:xfrm>
                <a:off x="9628" y="6140"/>
                <a:ext cx="731520" cy="709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574113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Скругленный прямоугольник 275"/>
          <p:cNvSpPr/>
          <p:nvPr/>
        </p:nvSpPr>
        <p:spPr>
          <a:xfrm rot="16200000">
            <a:off x="9748434" y="4391636"/>
            <a:ext cx="1666099" cy="3201834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dirty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ru-RU" altLang="ru-RU" sz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 «</a:t>
            </a:r>
            <a:r>
              <a:rPr lang="ru-RU" altLang="ru-RU" sz="1200" dirty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БОРЬБА С СЕРДЕЧНО-СОСУДИСТЫМИ ЗАБОЛЕВАНИЯМИ»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1A25B7D0-5411-AF4D-A8BD-0C71A2DD8C8F}"/>
              </a:ext>
            </a:extLst>
          </p:cNvPr>
          <p:cNvSpPr txBox="1"/>
          <p:nvPr/>
        </p:nvSpPr>
        <p:spPr>
          <a:xfrm>
            <a:off x="522297" y="2715079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31 января 2019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="" xmlns:a16="http://schemas.microsoft.com/office/drawing/2014/main" id="{F7F83892-5E89-3F4F-B33E-17EEF77D4089}"/>
              </a:ext>
            </a:extLst>
          </p:cNvPr>
          <p:cNvSpPr txBox="1"/>
          <p:nvPr/>
        </p:nvSpPr>
        <p:spPr>
          <a:xfrm>
            <a:off x="4561257" y="2731703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1 марта 2019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957B381E-CFFA-C446-86B5-659B25CD57D6}"/>
              </a:ext>
            </a:extLst>
          </p:cNvPr>
          <p:cNvSpPr txBox="1"/>
          <p:nvPr/>
        </p:nvSpPr>
        <p:spPr>
          <a:xfrm>
            <a:off x="6537436" y="2708716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31 марта 2019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C0532C8F-A09E-EE4F-AE01-F0DA0C80FBB6}"/>
              </a:ext>
            </a:extLst>
          </p:cNvPr>
          <p:cNvSpPr txBox="1"/>
          <p:nvPr/>
        </p:nvSpPr>
        <p:spPr>
          <a:xfrm>
            <a:off x="2719210" y="1561921"/>
            <a:ext cx="18947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Определено </a:t>
            </a:r>
          </a:p>
          <a:p>
            <a:r>
              <a:rPr lang="ru-RU" sz="1000" b="1" dirty="0">
                <a:cs typeface="Arial" panose="020B0604020202020204" pitchFamily="34" charset="0"/>
              </a:rPr>
              <a:t>не менее 20 РСЦ </a:t>
            </a:r>
            <a:br>
              <a:rPr lang="ru-RU" sz="1000" b="1" dirty="0">
                <a:cs typeface="Arial" panose="020B0604020202020204" pitchFamily="34" charset="0"/>
              </a:rPr>
            </a:br>
            <a:r>
              <a:rPr lang="ru-RU" sz="1000" b="1" dirty="0">
                <a:cs typeface="Arial" panose="020B0604020202020204" pitchFamily="34" charset="0"/>
              </a:rPr>
              <a:t>и 70 ПСО для участия </a:t>
            </a:r>
            <a:br>
              <a:rPr lang="ru-RU" sz="1000" b="1" dirty="0">
                <a:cs typeface="Arial" panose="020B0604020202020204" pitchFamily="34" charset="0"/>
              </a:rPr>
            </a:br>
            <a:r>
              <a:rPr lang="ru-RU" sz="1000" b="1" dirty="0">
                <a:cs typeface="Arial" panose="020B0604020202020204" pitchFamily="34" charset="0"/>
              </a:rPr>
              <a:t>в оснащении медицинским оборудованием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4291C8B0-CEBE-A648-A645-CEF309B445E6}"/>
              </a:ext>
            </a:extLst>
          </p:cNvPr>
          <p:cNvSpPr txBox="1"/>
          <p:nvPr/>
        </p:nvSpPr>
        <p:spPr>
          <a:xfrm>
            <a:off x="4577195" y="1584926"/>
            <a:ext cx="2020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Разработаны  и доведены</a:t>
            </a:r>
            <a:br>
              <a:rPr lang="ru-RU" sz="1000" b="1" dirty="0">
                <a:cs typeface="Arial" panose="020B0604020202020204" pitchFamily="34" charset="0"/>
              </a:rPr>
            </a:br>
            <a:r>
              <a:rPr lang="ru-RU" sz="1000" b="1" dirty="0">
                <a:cs typeface="Arial" panose="020B0604020202020204" pitchFamily="34" charset="0"/>
              </a:rPr>
              <a:t> до субъектов требования </a:t>
            </a:r>
            <a:br>
              <a:rPr lang="ru-RU" sz="1000" b="1" dirty="0">
                <a:cs typeface="Arial" panose="020B0604020202020204" pitchFamily="34" charset="0"/>
              </a:rPr>
            </a:br>
            <a:r>
              <a:rPr lang="ru-RU" sz="1000" b="1" dirty="0">
                <a:cs typeface="Arial" panose="020B0604020202020204" pitchFamily="34" charset="0"/>
              </a:rPr>
              <a:t>к региональным программам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="" xmlns:a16="http://schemas.microsoft.com/office/drawing/2014/main" id="{8E35D674-34D3-7545-A3CF-F2B06212FB6A}"/>
              </a:ext>
            </a:extLst>
          </p:cNvPr>
          <p:cNvSpPr txBox="1"/>
          <p:nvPr/>
        </p:nvSpPr>
        <p:spPr>
          <a:xfrm>
            <a:off x="6565767" y="1444471"/>
            <a:ext cx="211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Разработаны методики расчета </a:t>
            </a:r>
            <a:r>
              <a:rPr lang="ru-RU" sz="1000" b="1" dirty="0" err="1">
                <a:cs typeface="Arial" panose="020B0604020202020204" pitchFamily="34" charset="0"/>
              </a:rPr>
              <a:t>доп</a:t>
            </a:r>
            <a:r>
              <a:rPr lang="ru-RU" sz="1000" b="1" dirty="0">
                <a:cs typeface="Arial" panose="020B0604020202020204" pitchFamily="34" charset="0"/>
              </a:rPr>
              <a:t> показателей федерального проекта (приказ Минздрава России от 29.03.2019 № 179) </a:t>
            </a:r>
          </a:p>
        </p:txBody>
      </p:sp>
      <p:cxnSp>
        <p:nvCxnSpPr>
          <p:cNvPr id="210" name="Прямая со стрелкой 209">
            <a:extLst>
              <a:ext uri="{FF2B5EF4-FFF2-40B4-BE49-F238E27FC236}">
                <a16:creationId xmlns="" xmlns:a16="http://schemas.microsoft.com/office/drawing/2014/main" id="{8384A022-B1B8-034E-AD80-E22D0255FB3D}"/>
              </a:ext>
            </a:extLst>
          </p:cNvPr>
          <p:cNvCxnSpPr/>
          <p:nvPr/>
        </p:nvCxnSpPr>
        <p:spPr>
          <a:xfrm>
            <a:off x="267132" y="2600534"/>
            <a:ext cx="7602418" cy="1"/>
          </a:xfrm>
          <a:prstGeom prst="straightConnector1">
            <a:avLst/>
          </a:prstGeom>
          <a:ln w="25400">
            <a:solidFill>
              <a:srgbClr val="F13E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0"/>
          <p:cNvGrpSpPr/>
          <p:nvPr/>
        </p:nvGrpSpPr>
        <p:grpSpPr>
          <a:xfrm>
            <a:off x="6362516" y="1593727"/>
            <a:ext cx="251281" cy="1261862"/>
            <a:chOff x="-1001592" y="1752600"/>
            <a:chExt cx="214781" cy="1078569"/>
          </a:xfrm>
        </p:grpSpPr>
        <p:sp>
          <p:nvSpPr>
            <p:cNvPr id="268" name="Овал 267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-1001592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269" name="Прямая соединительная линия 268"/>
            <p:cNvCxnSpPr/>
            <p:nvPr/>
          </p:nvCxnSpPr>
          <p:spPr>
            <a:xfrm>
              <a:off x="-885983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" name="Группа 211"/>
          <p:cNvGrpSpPr/>
          <p:nvPr/>
        </p:nvGrpSpPr>
        <p:grpSpPr>
          <a:xfrm>
            <a:off x="4316117" y="1635221"/>
            <a:ext cx="251281" cy="1261862"/>
            <a:chOff x="153818" y="1752600"/>
            <a:chExt cx="214781" cy="1078569"/>
          </a:xfrm>
        </p:grpSpPr>
        <p:sp>
          <p:nvSpPr>
            <p:cNvPr id="266" name="Овал 265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153818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267" name="Прямая соединительная линия 266"/>
            <p:cNvCxnSpPr/>
            <p:nvPr/>
          </p:nvCxnSpPr>
          <p:spPr>
            <a:xfrm>
              <a:off x="260077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" name="Группа 212"/>
          <p:cNvGrpSpPr/>
          <p:nvPr/>
        </p:nvGrpSpPr>
        <p:grpSpPr>
          <a:xfrm>
            <a:off x="388096" y="1634188"/>
            <a:ext cx="251281" cy="1261862"/>
            <a:chOff x="977895" y="1752600"/>
            <a:chExt cx="214781" cy="1078569"/>
          </a:xfrm>
        </p:grpSpPr>
        <p:sp>
          <p:nvSpPr>
            <p:cNvPr id="264" name="Овал 263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265" name="Прямая соединительная линия 264"/>
            <p:cNvCxnSpPr/>
            <p:nvPr/>
          </p:nvCxnSpPr>
          <p:spPr>
            <a:xfrm>
              <a:off x="1084154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214" name="Рисунок 2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21" y="2058121"/>
            <a:ext cx="1146797" cy="860096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="" xmlns:a16="http://schemas.microsoft.com/office/drawing/2014/main" id="{4ABE06BD-73A1-C744-A57D-8B10EEB7BAA8}"/>
              </a:ext>
            </a:extLst>
          </p:cNvPr>
          <p:cNvSpPr txBox="1"/>
          <p:nvPr/>
        </p:nvSpPr>
        <p:spPr>
          <a:xfrm>
            <a:off x="7603494" y="5045752"/>
            <a:ext cx="184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Реализованы </a:t>
            </a:r>
            <a:br>
              <a:rPr lang="ru-RU" sz="1000" b="1" dirty="0">
                <a:cs typeface="Arial" panose="020B0604020202020204" pitchFamily="34" charset="0"/>
              </a:rPr>
            </a:br>
            <a:r>
              <a:rPr lang="ru-RU" sz="1000" b="1" dirty="0">
                <a:cs typeface="Arial" panose="020B0604020202020204" pitchFamily="34" charset="0"/>
              </a:rPr>
              <a:t>соглашения </a:t>
            </a:r>
            <a:br>
              <a:rPr lang="ru-RU" sz="1000" b="1" dirty="0">
                <a:cs typeface="Arial" panose="020B0604020202020204" pitchFamily="34" charset="0"/>
              </a:rPr>
            </a:br>
            <a:r>
              <a:rPr lang="ru-RU" sz="1000" b="1" dirty="0">
                <a:cs typeface="Arial" panose="020B0604020202020204" pitchFamily="34" charset="0"/>
              </a:rPr>
              <a:t>с субъектами </a:t>
            </a:r>
            <a:br>
              <a:rPr lang="ru-RU" sz="1000" b="1" dirty="0">
                <a:cs typeface="Arial" panose="020B0604020202020204" pitchFamily="34" charset="0"/>
              </a:rPr>
            </a:br>
            <a:r>
              <a:rPr lang="ru-RU" sz="1000" b="1" dirty="0">
                <a:cs typeface="Arial" panose="020B0604020202020204" pitchFamily="34" charset="0"/>
              </a:rPr>
              <a:t>Российской</a:t>
            </a:r>
          </a:p>
          <a:p>
            <a:r>
              <a:rPr lang="ru-RU" sz="1000" b="1" dirty="0">
                <a:cs typeface="Arial" panose="020B0604020202020204" pitchFamily="34" charset="0"/>
              </a:rPr>
              <a:t>Федерации</a:t>
            </a:r>
          </a:p>
        </p:txBody>
      </p:sp>
      <p:pic>
        <p:nvPicPr>
          <p:cNvPr id="242" name="Рисунок 2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96" y="2209167"/>
            <a:ext cx="1146797" cy="860096"/>
          </a:xfrm>
          <a:prstGeom prst="rect">
            <a:avLst/>
          </a:prstGeom>
        </p:spPr>
      </p:pic>
      <p:pic>
        <p:nvPicPr>
          <p:cNvPr id="243" name="Рисунок 2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61" y="2218314"/>
            <a:ext cx="1146797" cy="860096"/>
          </a:xfrm>
          <a:prstGeom prst="rect">
            <a:avLst/>
          </a:prstGeom>
        </p:spPr>
      </p:pic>
      <p:grpSp>
        <p:nvGrpSpPr>
          <p:cNvPr id="5" name="Группа 276"/>
          <p:cNvGrpSpPr/>
          <p:nvPr/>
        </p:nvGrpSpPr>
        <p:grpSpPr>
          <a:xfrm>
            <a:off x="8936387" y="5269641"/>
            <a:ext cx="3246020" cy="1439944"/>
            <a:chOff x="8361609" y="4104053"/>
            <a:chExt cx="3495639" cy="1439944"/>
          </a:xfrm>
          <a:solidFill>
            <a:srgbClr val="80C535"/>
          </a:solidFill>
        </p:grpSpPr>
        <p:sp>
          <p:nvSpPr>
            <p:cNvPr id="278" name="Прямоугольник 277"/>
            <p:cNvSpPr/>
            <p:nvPr/>
          </p:nvSpPr>
          <p:spPr>
            <a:xfrm>
              <a:off x="8490351" y="4713000"/>
              <a:ext cx="336689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ПО СОСТОЯНИЮ НА 01.05.2019.</a:t>
              </a:r>
            </a:p>
            <a:p>
              <a:r>
                <a:rPr lang="ru-RU" sz="12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85 РЕГИОНОВ ПРЕДОСТАВИЛИ ПРОЕКТЫ РЕГИОНАЛЬНЫХ ПРОГРАММ</a:t>
              </a:r>
            </a:p>
          </p:txBody>
        </p:sp>
        <p:sp>
          <p:nvSpPr>
            <p:cNvPr id="279" name="Прямоугольник 278"/>
            <p:cNvSpPr/>
            <p:nvPr/>
          </p:nvSpPr>
          <p:spPr>
            <a:xfrm>
              <a:off x="8601393" y="4104053"/>
              <a:ext cx="2919618" cy="230833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noAutofit/>
            </a:bodyPr>
            <a:lstStyle/>
            <a:p>
              <a:r>
                <a:rPr lang="ru-RU" sz="2000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</a:t>
              </a:r>
              <a:endParaRPr lang="ru-RU" sz="2800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Прямоугольник 279"/>
            <p:cNvSpPr/>
            <p:nvPr/>
          </p:nvSpPr>
          <p:spPr>
            <a:xfrm>
              <a:off x="8361609" y="4459028"/>
              <a:ext cx="2768667" cy="62506"/>
            </a:xfrm>
            <a:prstGeom prst="round2Same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2101265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A25B7D0-5411-AF4D-A8BD-0C71A2DD8C8F}"/>
              </a:ext>
            </a:extLst>
          </p:cNvPr>
          <p:cNvSpPr txBox="1"/>
          <p:nvPr/>
        </p:nvSpPr>
        <p:spPr>
          <a:xfrm>
            <a:off x="2696590" y="2710357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1 февраля 2019</a:t>
            </a:r>
          </a:p>
        </p:txBody>
      </p:sp>
      <p:grpSp>
        <p:nvGrpSpPr>
          <p:cNvPr id="7" name="Группа 85"/>
          <p:cNvGrpSpPr/>
          <p:nvPr/>
        </p:nvGrpSpPr>
        <p:grpSpPr>
          <a:xfrm>
            <a:off x="2335296" y="1593236"/>
            <a:ext cx="251281" cy="1261862"/>
            <a:chOff x="977895" y="1752600"/>
            <a:chExt cx="214781" cy="1078569"/>
          </a:xfrm>
        </p:grpSpPr>
        <p:sp>
          <p:nvSpPr>
            <p:cNvPr id="87" name="Овал 86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>
              <a:off x="1084154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C0532C8F-A09E-EE4F-AE01-F0DA0C80FBB6}"/>
              </a:ext>
            </a:extLst>
          </p:cNvPr>
          <p:cNvSpPr txBox="1"/>
          <p:nvPr/>
        </p:nvSpPr>
        <p:spPr>
          <a:xfrm>
            <a:off x="545215" y="1551818"/>
            <a:ext cx="2041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 приказ Минздрава России о создании координационного центра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70" y="2129534"/>
            <a:ext cx="1146797" cy="860096"/>
          </a:xfrm>
          <a:prstGeom prst="rect">
            <a:avLst/>
          </a:prstGeom>
        </p:spPr>
      </p:pic>
      <p:grpSp>
        <p:nvGrpSpPr>
          <p:cNvPr id="8" name="Группа 91"/>
          <p:cNvGrpSpPr/>
          <p:nvPr/>
        </p:nvGrpSpPr>
        <p:grpSpPr>
          <a:xfrm>
            <a:off x="0" y="807293"/>
            <a:ext cx="12192000" cy="94735"/>
            <a:chOff x="0" y="794312"/>
            <a:chExt cx="12192000" cy="94735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22">
            <a:extLst>
              <a:ext uri="{FF2B5EF4-FFF2-40B4-BE49-F238E27FC236}">
                <a16:creationId xmlns="" xmlns:a16="http://schemas.microsoft.com/office/drawing/2014/main" id="{515B4F0C-B739-CB42-AAF8-8062EFE06FB3}"/>
              </a:ext>
            </a:extLst>
          </p:cNvPr>
          <p:cNvGrpSpPr/>
          <p:nvPr/>
        </p:nvGrpSpPr>
        <p:grpSpPr>
          <a:xfrm>
            <a:off x="267132" y="3011850"/>
            <a:ext cx="8752431" cy="1866621"/>
            <a:chOff x="267132" y="3011850"/>
            <a:chExt cx="8752431" cy="1866621"/>
          </a:xfrm>
        </p:grpSpPr>
        <p:cxnSp>
          <p:nvCxnSpPr>
            <p:cNvPr id="236" name="Прямая со стрелкой 235">
              <a:extLst>
                <a:ext uri="{FF2B5EF4-FFF2-40B4-BE49-F238E27FC236}">
                  <a16:creationId xmlns="" xmlns:a16="http://schemas.microsoft.com/office/drawing/2014/main" id="{8384A022-B1B8-034E-AD80-E22D0255FB3D}"/>
                </a:ext>
              </a:extLst>
            </p:cNvPr>
            <p:cNvCxnSpPr>
              <a:endCxn id="250" idx="2"/>
            </p:cNvCxnSpPr>
            <p:nvPr/>
          </p:nvCxnSpPr>
          <p:spPr>
            <a:xfrm>
              <a:off x="267132" y="4303713"/>
              <a:ext cx="4473580" cy="1"/>
            </a:xfrm>
            <a:prstGeom prst="straightConnector1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36"/>
            <p:cNvGrpSpPr/>
            <p:nvPr/>
          </p:nvGrpSpPr>
          <p:grpSpPr>
            <a:xfrm>
              <a:off x="389420" y="3270395"/>
              <a:ext cx="6651255" cy="1328834"/>
              <a:chOff x="705950" y="3321195"/>
              <a:chExt cx="6651255" cy="1328834"/>
            </a:xfrm>
            <a:solidFill>
              <a:srgbClr val="FF0000"/>
            </a:solidFill>
          </p:grpSpPr>
          <p:cxnSp>
            <p:nvCxnSpPr>
              <p:cNvPr id="253" name="Прямая соединительная линия 252"/>
              <p:cNvCxnSpPr/>
              <p:nvPr/>
            </p:nvCxnSpPr>
            <p:spPr>
              <a:xfrm>
                <a:off x="7357205" y="3321195"/>
                <a:ext cx="0" cy="1328834"/>
              </a:xfrm>
              <a:prstGeom prst="line">
                <a:avLst/>
              </a:prstGeom>
              <a:grpFill/>
              <a:ln w="9525" cap="flat">
                <a:solidFill>
                  <a:srgbClr val="0070C0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1" name="Группа 237"/>
              <p:cNvGrpSpPr/>
              <p:nvPr/>
            </p:nvGrpSpPr>
            <p:grpSpPr>
              <a:xfrm>
                <a:off x="5057242" y="3321195"/>
                <a:ext cx="251281" cy="1328834"/>
                <a:chOff x="977895" y="1695356"/>
                <a:chExt cx="214781" cy="1135813"/>
              </a:xfrm>
              <a:grpFill/>
            </p:grpSpPr>
            <p:sp>
              <p:nvSpPr>
                <p:cNvPr id="250" name="Овал 249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51" name="Прямая соединительная линия 250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grp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2" name="Группа 238"/>
              <p:cNvGrpSpPr/>
              <p:nvPr/>
            </p:nvGrpSpPr>
            <p:grpSpPr>
              <a:xfrm>
                <a:off x="3152055" y="3321195"/>
                <a:ext cx="251281" cy="1328834"/>
                <a:chOff x="1209063" y="1695356"/>
                <a:chExt cx="214781" cy="1135813"/>
              </a:xfrm>
              <a:grpFill/>
            </p:grpSpPr>
            <p:sp>
              <p:nvSpPr>
                <p:cNvPr id="248" name="Овал 247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1209063" y="2471188"/>
                  <a:ext cx="214781" cy="214781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 dirty="0"/>
                </a:p>
              </p:txBody>
            </p:sp>
            <p:cxnSp>
              <p:nvCxnSpPr>
                <p:cNvPr id="249" name="Прямая соединительная линия 248"/>
                <p:cNvCxnSpPr/>
                <p:nvPr/>
              </p:nvCxnSpPr>
              <p:spPr>
                <a:xfrm>
                  <a:off x="1315322" y="1695356"/>
                  <a:ext cx="0" cy="1135813"/>
                </a:xfrm>
                <a:prstGeom prst="line">
                  <a:avLst/>
                </a:prstGeom>
                <a:grp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3" name="Группа 239"/>
              <p:cNvGrpSpPr/>
              <p:nvPr/>
            </p:nvGrpSpPr>
            <p:grpSpPr>
              <a:xfrm>
                <a:off x="705950" y="3321195"/>
                <a:ext cx="251281" cy="1328834"/>
                <a:chOff x="977895" y="1695356"/>
                <a:chExt cx="214781" cy="1135813"/>
              </a:xfrm>
              <a:grpFill/>
            </p:grpSpPr>
            <p:sp>
              <p:nvSpPr>
                <p:cNvPr id="246" name="Овал 245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47" name="Прямая соединительная линия 246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grpFill/>
                <a:ln w="9525" cap="flat">
                  <a:solidFill>
                    <a:srgbClr val="FF000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204" name="TextBox 203">
              <a:extLst>
                <a:ext uri="{FF2B5EF4-FFF2-40B4-BE49-F238E27FC236}">
                  <a16:creationId xmlns="" xmlns:a16="http://schemas.microsoft.com/office/drawing/2014/main" id="{F7F83892-5E89-3F4F-B33E-17EEF77D4089}"/>
                </a:ext>
              </a:extLst>
            </p:cNvPr>
            <p:cNvSpPr txBox="1"/>
            <p:nvPr/>
          </p:nvSpPr>
          <p:spPr>
            <a:xfrm>
              <a:off x="537776" y="4449843"/>
              <a:ext cx="1900623" cy="420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67" b="1" dirty="0">
                  <a:solidFill>
                    <a:srgbClr val="FF0000"/>
                  </a:solidFill>
                  <a:cs typeface="Arial" panose="020B0604020202020204" pitchFamily="34" charset="0"/>
                </a:rPr>
                <a:t>1 апреля 2019</a:t>
              </a:r>
              <a:br>
                <a:rPr lang="ru-RU" sz="1067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ru-RU" sz="1067" b="1" dirty="0">
                  <a:solidFill>
                    <a:srgbClr val="FF0000"/>
                  </a:solidFill>
                  <a:cs typeface="Arial" panose="020B0604020202020204" pitchFamily="34" charset="0"/>
                </a:rPr>
                <a:t>(выполнена 15 февраля)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4132D1A7-2095-E041-8CB7-1E8ED8CD568C}"/>
                </a:ext>
              </a:extLst>
            </p:cNvPr>
            <p:cNvSpPr txBox="1"/>
            <p:nvPr/>
          </p:nvSpPr>
          <p:spPr>
            <a:xfrm>
              <a:off x="4867551" y="4420166"/>
              <a:ext cx="1584762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67" b="1" dirty="0">
                  <a:solidFill>
                    <a:srgbClr val="0070C0"/>
                  </a:solidFill>
                  <a:cs typeface="Arial" panose="020B0604020202020204" pitchFamily="34" charset="0"/>
                </a:rPr>
                <a:t>17 мая 2019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="" xmlns:a16="http://schemas.microsoft.com/office/drawing/2014/main" id="{4291C8B0-CEBE-A648-A645-CEF309B445E6}"/>
                </a:ext>
              </a:extLst>
            </p:cNvPr>
            <p:cNvSpPr txBox="1"/>
            <p:nvPr/>
          </p:nvSpPr>
          <p:spPr>
            <a:xfrm>
              <a:off x="526585" y="3011850"/>
              <a:ext cx="24467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cs typeface="Arial" panose="020B0604020202020204" pitchFamily="34" charset="0"/>
                </a:rPr>
                <a:t>Заключены соглашения с субъектами Российской Федерации </a:t>
              </a:r>
              <a:br>
                <a:rPr lang="ru-RU" sz="1000" b="1" dirty="0">
                  <a:cs typeface="Arial" panose="020B0604020202020204" pitchFamily="34" charset="0"/>
                </a:rPr>
              </a:br>
              <a:r>
                <a:rPr lang="ru-RU" sz="1000" b="1" dirty="0">
                  <a:cs typeface="Arial" panose="020B0604020202020204" pitchFamily="34" charset="0"/>
                </a:rPr>
                <a:t>о предоставлении иных  </a:t>
              </a:r>
            </a:p>
            <a:p>
              <a:r>
                <a:rPr lang="ru-RU" sz="1000" b="1" dirty="0">
                  <a:cs typeface="Arial" panose="020B0604020202020204" pitchFamily="34" charset="0"/>
                </a:rPr>
                <a:t>межбюджетных трансфертов  </a:t>
              </a:r>
            </a:p>
            <a:p>
              <a:r>
                <a:rPr lang="ru-RU" sz="1000" b="1" dirty="0">
                  <a:cs typeface="Arial" panose="020B0604020202020204" pitchFamily="34" charset="0"/>
                </a:rPr>
                <a:t>на оснащение 106 РСЦ и 182 ПСО</a:t>
              </a:r>
            </a:p>
            <a:p>
              <a:r>
                <a:rPr lang="ru-RU" sz="1000" b="1" dirty="0">
                  <a:cs typeface="Arial" panose="020B0604020202020204" pitchFamily="34" charset="0"/>
                </a:rPr>
                <a:t>3961 единицами медицинского оборудования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="" xmlns:a16="http://schemas.microsoft.com/office/drawing/2014/main" id="{4ABE06BD-73A1-C744-A57D-8B10EEB7BAA8}"/>
                </a:ext>
              </a:extLst>
            </p:cNvPr>
            <p:cNvSpPr txBox="1"/>
            <p:nvPr/>
          </p:nvSpPr>
          <p:spPr>
            <a:xfrm>
              <a:off x="5055002" y="3452812"/>
              <a:ext cx="15513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cs typeface="Arial" panose="020B0604020202020204" pitchFamily="34" charset="0"/>
                </a:rPr>
                <a:t>Доработка </a:t>
              </a:r>
              <a:br>
                <a:rPr lang="ru-RU" sz="1000" b="1" dirty="0">
                  <a:cs typeface="Arial" panose="020B0604020202020204" pitchFamily="34" charset="0"/>
                </a:rPr>
              </a:br>
              <a:r>
                <a:rPr lang="ru-RU" sz="1000" b="1" dirty="0">
                  <a:cs typeface="Arial" panose="020B0604020202020204" pitchFamily="34" charset="0"/>
                </a:rPr>
                <a:t>и согласование </a:t>
              </a:r>
              <a:br>
                <a:rPr lang="ru-RU" sz="1000" b="1" dirty="0">
                  <a:cs typeface="Arial" panose="020B0604020202020204" pitchFamily="34" charset="0"/>
                </a:rPr>
              </a:br>
              <a:r>
                <a:rPr lang="ru-RU" sz="1000" b="1" dirty="0">
                  <a:cs typeface="Arial" panose="020B0604020202020204" pitchFamily="34" charset="0"/>
                </a:rPr>
                <a:t>РП с субъектами Российской Федерации</a:t>
              </a:r>
            </a:p>
          </p:txBody>
        </p:sp>
        <p:pic>
          <p:nvPicPr>
            <p:cNvPr id="215" name="Рисунок 21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603" y="3986701"/>
              <a:ext cx="1146797" cy="860096"/>
            </a:xfrm>
            <a:prstGeom prst="rect">
              <a:avLst/>
            </a:prstGeom>
          </p:spPr>
        </p:pic>
        <p:sp>
          <p:nvSpPr>
            <p:cNvPr id="216" name="TextBox 215">
              <a:extLst>
                <a:ext uri="{FF2B5EF4-FFF2-40B4-BE49-F238E27FC236}">
                  <a16:creationId xmlns="" xmlns:a16="http://schemas.microsoft.com/office/drawing/2014/main" id="{1A25B7D0-5411-AF4D-A8BD-0C71A2DD8C8F}"/>
                </a:ext>
              </a:extLst>
            </p:cNvPr>
            <p:cNvSpPr txBox="1"/>
            <p:nvPr/>
          </p:nvSpPr>
          <p:spPr>
            <a:xfrm>
              <a:off x="7089760" y="4408278"/>
              <a:ext cx="1584762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67" b="1" dirty="0">
                  <a:solidFill>
                    <a:srgbClr val="0070C0"/>
                  </a:solidFill>
                  <a:cs typeface="Arial" panose="020B0604020202020204" pitchFamily="34" charset="0"/>
                </a:rPr>
                <a:t>17 июня 2019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="" xmlns:a16="http://schemas.microsoft.com/office/drawing/2014/main" id="{C0532C8F-A09E-EE4F-AE01-F0DA0C80FBB6}"/>
                </a:ext>
              </a:extLst>
            </p:cNvPr>
            <p:cNvSpPr txBox="1"/>
            <p:nvPr/>
          </p:nvSpPr>
          <p:spPr>
            <a:xfrm>
              <a:off x="7118918" y="3395596"/>
              <a:ext cx="190064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cs typeface="Arial" panose="020B0604020202020204" pitchFamily="34" charset="0"/>
                </a:rPr>
                <a:t>Корректировка </a:t>
              </a:r>
            </a:p>
            <a:p>
              <a:r>
                <a:rPr lang="ru-RU" sz="1000" b="1" dirty="0">
                  <a:cs typeface="Arial" panose="020B0604020202020204" pitchFamily="34" charset="0"/>
                </a:rPr>
                <a:t>85 проектов РП совместно </a:t>
              </a:r>
              <a:br>
                <a:rPr lang="ru-RU" sz="1000" b="1" dirty="0">
                  <a:cs typeface="Arial" panose="020B0604020202020204" pitchFamily="34" charset="0"/>
                </a:rPr>
              </a:br>
              <a:r>
                <a:rPr lang="ru-RU" sz="1000" b="1" dirty="0">
                  <a:cs typeface="Arial" panose="020B0604020202020204" pitchFamily="34" charset="0"/>
                </a:rPr>
                <a:t>с НМИЦ и КЦ</a:t>
              </a:r>
            </a:p>
          </p:txBody>
        </p: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654" y="4005455"/>
              <a:ext cx="1146797" cy="860096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1A25B7D0-5411-AF4D-A8BD-0C71A2DD8C8F}"/>
                </a:ext>
              </a:extLst>
            </p:cNvPr>
            <p:cNvSpPr txBox="1"/>
            <p:nvPr/>
          </p:nvSpPr>
          <p:spPr>
            <a:xfrm>
              <a:off x="2973368" y="4467011"/>
              <a:ext cx="1584762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67" b="1" dirty="0">
                  <a:solidFill>
                    <a:srgbClr val="F13E45"/>
                  </a:solidFill>
                  <a:cs typeface="Arial" panose="020B0604020202020204" pitchFamily="34" charset="0"/>
                </a:rPr>
                <a:t>1 мая 2019</a:t>
              </a: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016358" y="3381328"/>
              <a:ext cx="1676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cs typeface="Arial" panose="020B0604020202020204" pitchFamily="34" charset="0"/>
                </a:rPr>
                <a:t>Подготовка </a:t>
              </a:r>
            </a:p>
            <a:p>
              <a:r>
                <a:rPr lang="ru-RU" sz="1000" b="1" dirty="0">
                  <a:cs typeface="Arial" panose="020B0604020202020204" pitchFamily="34" charset="0"/>
                </a:rPr>
                <a:t>85 проектов РП</a:t>
              </a:r>
            </a:p>
          </p:txBody>
        </p:sp>
        <p:cxnSp>
          <p:nvCxnSpPr>
            <p:cNvPr id="101" name="Прямая со стрелкой 100">
              <a:extLst>
                <a:ext uri="{FF2B5EF4-FFF2-40B4-BE49-F238E27FC236}">
                  <a16:creationId xmlns="" xmlns:a16="http://schemas.microsoft.com/office/drawing/2014/main" id="{8384A022-B1B8-034E-AD80-E22D0255FB3D}"/>
                </a:ext>
              </a:extLst>
            </p:cNvPr>
            <p:cNvCxnSpPr>
              <a:cxnSpLocks/>
              <a:stCxn id="250" idx="6"/>
            </p:cNvCxnSpPr>
            <p:nvPr/>
          </p:nvCxnSpPr>
          <p:spPr>
            <a:xfrm>
              <a:off x="4991993" y="4303714"/>
              <a:ext cx="3944394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0926" y="4018375"/>
              <a:ext cx="1146797" cy="860096"/>
            </a:xfrm>
            <a:prstGeom prst="rect">
              <a:avLst/>
            </a:prstGeom>
          </p:spPr>
        </p:pic>
        <p:sp>
          <p:nvSpPr>
            <p:cNvPr id="103" name="Овал 102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6924825" y="4177711"/>
              <a:ext cx="251281" cy="251281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957B381E-CFFA-C446-86B5-659B25CD57D6}"/>
              </a:ext>
            </a:extLst>
          </p:cNvPr>
          <p:cNvSpPr txBox="1"/>
          <p:nvPr/>
        </p:nvSpPr>
        <p:spPr>
          <a:xfrm>
            <a:off x="7628231" y="6059588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0070C0"/>
                </a:solidFill>
                <a:cs typeface="Arial" panose="020B0604020202020204" pitchFamily="34" charset="0"/>
              </a:rPr>
              <a:t>31 декабря 2019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ED45710-4C18-3549-B468-024B85C9DF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5202" t="6656" r="8722" b="11965"/>
          <a:stretch/>
        </p:blipFill>
        <p:spPr>
          <a:xfrm>
            <a:off x="9098415" y="1030891"/>
            <a:ext cx="3025118" cy="4084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Группа 23">
            <a:extLst>
              <a:ext uri="{FF2B5EF4-FFF2-40B4-BE49-F238E27FC236}">
                <a16:creationId xmlns="" xmlns:a16="http://schemas.microsoft.com/office/drawing/2014/main" id="{FCDB9664-7614-DD44-BA66-732695CA05AD}"/>
              </a:ext>
            </a:extLst>
          </p:cNvPr>
          <p:cNvGrpSpPr/>
          <p:nvPr/>
        </p:nvGrpSpPr>
        <p:grpSpPr>
          <a:xfrm>
            <a:off x="267132" y="4930833"/>
            <a:ext cx="8645238" cy="1439155"/>
            <a:chOff x="267132" y="4930833"/>
            <a:chExt cx="8645238" cy="1439155"/>
          </a:xfrm>
        </p:grpSpPr>
        <p:sp>
          <p:nvSpPr>
            <p:cNvPr id="217" name="TextBox 216">
              <a:extLst>
                <a:ext uri="{FF2B5EF4-FFF2-40B4-BE49-F238E27FC236}">
                  <a16:creationId xmlns="" xmlns:a16="http://schemas.microsoft.com/office/drawing/2014/main" id="{F7F83892-5E89-3F4F-B33E-17EEF77D4089}"/>
                </a:ext>
              </a:extLst>
            </p:cNvPr>
            <p:cNvSpPr txBox="1"/>
            <p:nvPr/>
          </p:nvSpPr>
          <p:spPr>
            <a:xfrm>
              <a:off x="3010771" y="6089792"/>
              <a:ext cx="1584762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67" b="1" dirty="0">
                  <a:solidFill>
                    <a:srgbClr val="0070C0"/>
                  </a:solidFill>
                  <a:cs typeface="Arial" panose="020B0604020202020204" pitchFamily="34" charset="0"/>
                </a:rPr>
                <a:t>1 июля 2019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="" xmlns:a16="http://schemas.microsoft.com/office/drawing/2014/main" id="{957B381E-CFFA-C446-86B5-659B25CD57D6}"/>
                </a:ext>
              </a:extLst>
            </p:cNvPr>
            <p:cNvSpPr txBox="1"/>
            <p:nvPr/>
          </p:nvSpPr>
          <p:spPr>
            <a:xfrm>
              <a:off x="5294560" y="6089792"/>
              <a:ext cx="1584762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67" b="1" dirty="0">
                  <a:solidFill>
                    <a:srgbClr val="0070C0"/>
                  </a:solidFill>
                  <a:cs typeface="Arial" panose="020B0604020202020204" pitchFamily="34" charset="0"/>
                </a:rPr>
                <a:t>31 декабря 2019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8E35D674-34D3-7545-A3CF-F2B06212FB6A}"/>
                </a:ext>
              </a:extLst>
            </p:cNvPr>
            <p:cNvSpPr txBox="1"/>
            <p:nvPr/>
          </p:nvSpPr>
          <p:spPr>
            <a:xfrm>
              <a:off x="5233841" y="5000124"/>
              <a:ext cx="24711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Осуществлена организационно-методическая поддержка субъектов Российской Федерации </a:t>
              </a:r>
              <a:br>
                <a:rPr lang="ru-RU" sz="1000" b="1" dirty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</a:b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по разработке и реализации региональной программы 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="" xmlns:a16="http://schemas.microsoft.com/office/drawing/2014/main" id="{C0532C8F-A09E-EE4F-AE01-F0DA0C80FBB6}"/>
                </a:ext>
              </a:extLst>
            </p:cNvPr>
            <p:cNvSpPr txBox="1"/>
            <p:nvPr/>
          </p:nvSpPr>
          <p:spPr>
            <a:xfrm>
              <a:off x="3006779" y="4939591"/>
              <a:ext cx="1714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cs typeface="Arial" panose="020B0604020202020204" pitchFamily="34" charset="0"/>
                </a:rPr>
                <a:t>Акты </a:t>
              </a:r>
            </a:p>
            <a:p>
              <a:r>
                <a:rPr lang="ru-RU" sz="1000" b="1" dirty="0">
                  <a:cs typeface="Arial" panose="020B0604020202020204" pitchFamily="34" charset="0"/>
                </a:rPr>
                <a:t>субъектов Российской Федерации об утверждении 85 региональных программ</a:t>
              </a:r>
            </a:p>
          </p:txBody>
        </p:sp>
        <p:cxnSp>
          <p:nvCxnSpPr>
            <p:cNvPr id="282" name="Прямая со стрелкой 281">
              <a:extLst>
                <a:ext uri="{FF2B5EF4-FFF2-40B4-BE49-F238E27FC236}">
                  <a16:creationId xmlns="" xmlns:a16="http://schemas.microsoft.com/office/drawing/2014/main" id="{8384A022-B1B8-034E-AD80-E22D0255FB3D}"/>
                </a:ext>
              </a:extLst>
            </p:cNvPr>
            <p:cNvCxnSpPr>
              <a:cxnSpLocks/>
            </p:cNvCxnSpPr>
            <p:nvPr/>
          </p:nvCxnSpPr>
          <p:spPr>
            <a:xfrm>
              <a:off x="267132" y="5979751"/>
              <a:ext cx="8645238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Группа 284"/>
            <p:cNvGrpSpPr/>
            <p:nvPr/>
          </p:nvGrpSpPr>
          <p:grpSpPr>
            <a:xfrm>
              <a:off x="7496792" y="4946433"/>
              <a:ext cx="251281" cy="1328834"/>
              <a:chOff x="977895" y="1695356"/>
              <a:chExt cx="214781" cy="1135813"/>
            </a:xfrm>
          </p:grpSpPr>
          <p:sp>
            <p:nvSpPr>
              <p:cNvPr id="295" name="Овал 294">
                <a:extLst>
                  <a:ext uri="{FF2B5EF4-FFF2-40B4-BE49-F238E27FC236}">
                    <a16:creationId xmlns="" xmlns:a16="http://schemas.microsoft.com/office/drawing/2014/main" id="{1CFF16BF-C1B0-C640-80A5-2ED7402B916D}"/>
                  </a:ext>
                </a:extLst>
              </p:cNvPr>
              <p:cNvSpPr/>
              <p:nvPr/>
            </p:nvSpPr>
            <p:spPr>
              <a:xfrm>
                <a:off x="977895" y="2471188"/>
                <a:ext cx="214781" cy="214781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67"/>
              </a:p>
            </p:txBody>
          </p:sp>
          <p:cxnSp>
            <p:nvCxnSpPr>
              <p:cNvPr id="296" name="Прямая соединительная линия 295"/>
              <p:cNvCxnSpPr/>
              <p:nvPr/>
            </p:nvCxnSpPr>
            <p:spPr>
              <a:xfrm>
                <a:off x="1084154" y="1695356"/>
                <a:ext cx="0" cy="1135813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6" name="Группа 285"/>
            <p:cNvGrpSpPr/>
            <p:nvPr/>
          </p:nvGrpSpPr>
          <p:grpSpPr>
            <a:xfrm>
              <a:off x="5034154" y="4930833"/>
              <a:ext cx="251281" cy="1328834"/>
              <a:chOff x="977895" y="1695356"/>
              <a:chExt cx="214781" cy="1135813"/>
            </a:xfrm>
          </p:grpSpPr>
          <p:sp>
            <p:nvSpPr>
              <p:cNvPr id="293" name="Овал 292">
                <a:extLst>
                  <a:ext uri="{FF2B5EF4-FFF2-40B4-BE49-F238E27FC236}">
                    <a16:creationId xmlns="" xmlns:a16="http://schemas.microsoft.com/office/drawing/2014/main" id="{1CFF16BF-C1B0-C640-80A5-2ED7402B916D}"/>
                  </a:ext>
                </a:extLst>
              </p:cNvPr>
              <p:cNvSpPr/>
              <p:nvPr/>
            </p:nvSpPr>
            <p:spPr>
              <a:xfrm>
                <a:off x="977895" y="2471188"/>
                <a:ext cx="214781" cy="214781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67"/>
              </a:p>
            </p:txBody>
          </p:sp>
          <p:cxnSp>
            <p:nvCxnSpPr>
              <p:cNvPr id="294" name="Прямая соединительная линия 293"/>
              <p:cNvCxnSpPr/>
              <p:nvPr/>
            </p:nvCxnSpPr>
            <p:spPr>
              <a:xfrm>
                <a:off x="1084154" y="1695356"/>
                <a:ext cx="0" cy="1135813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7" name="Группа 286"/>
            <p:cNvGrpSpPr/>
            <p:nvPr/>
          </p:nvGrpSpPr>
          <p:grpSpPr>
            <a:xfrm>
              <a:off x="2784888" y="4946433"/>
              <a:ext cx="251281" cy="1328834"/>
              <a:chOff x="977895" y="1695356"/>
              <a:chExt cx="214781" cy="1135813"/>
            </a:xfrm>
          </p:grpSpPr>
          <p:sp>
            <p:nvSpPr>
              <p:cNvPr id="291" name="Овал 290">
                <a:extLst>
                  <a:ext uri="{FF2B5EF4-FFF2-40B4-BE49-F238E27FC236}">
                    <a16:creationId xmlns="" xmlns:a16="http://schemas.microsoft.com/office/drawing/2014/main" id="{1CFF16BF-C1B0-C640-80A5-2ED7402B916D}"/>
                  </a:ext>
                </a:extLst>
              </p:cNvPr>
              <p:cNvSpPr/>
              <p:nvPr/>
            </p:nvSpPr>
            <p:spPr>
              <a:xfrm>
                <a:off x="977895" y="2471188"/>
                <a:ext cx="214781" cy="214781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67"/>
              </a:p>
            </p:txBody>
          </p:sp>
          <p:cxnSp>
            <p:nvCxnSpPr>
              <p:cNvPr id="292" name="Прямая соединительная линия 291"/>
              <p:cNvCxnSpPr/>
              <p:nvPr/>
            </p:nvCxnSpPr>
            <p:spPr>
              <a:xfrm>
                <a:off x="1084154" y="1695356"/>
                <a:ext cx="0" cy="1135813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5A8B1CB6-6161-C14A-877E-58ADF5BCE71F}"/>
                </a:ext>
              </a:extLst>
            </p:cNvPr>
            <p:cNvSpPr txBox="1"/>
            <p:nvPr/>
          </p:nvSpPr>
          <p:spPr>
            <a:xfrm>
              <a:off x="700574" y="5096997"/>
              <a:ext cx="16240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cs typeface="Arial" panose="020B0604020202020204" pitchFamily="34" charset="0"/>
                </a:rPr>
                <a:t>Предоставление финальных версий 85 РП в Минздрав России</a:t>
              </a:r>
            </a:p>
          </p:txBody>
        </p:sp>
        <p:grpSp>
          <p:nvGrpSpPr>
            <p:cNvPr id="18" name="Группа 286">
              <a:extLst>
                <a:ext uri="{FF2B5EF4-FFF2-40B4-BE49-F238E27FC236}">
                  <a16:creationId xmlns="" xmlns:a16="http://schemas.microsoft.com/office/drawing/2014/main" id="{61F8E8FC-3105-DA46-B841-DCAE1A0F63E3}"/>
                </a:ext>
              </a:extLst>
            </p:cNvPr>
            <p:cNvGrpSpPr/>
            <p:nvPr/>
          </p:nvGrpSpPr>
          <p:grpSpPr>
            <a:xfrm>
              <a:off x="412135" y="4973573"/>
              <a:ext cx="251281" cy="1328834"/>
              <a:chOff x="977895" y="1695356"/>
              <a:chExt cx="214781" cy="1135813"/>
            </a:xfrm>
          </p:grpSpPr>
          <p:sp>
            <p:nvSpPr>
              <p:cNvPr id="100" name="Овал 99">
                <a:extLst>
                  <a:ext uri="{FF2B5EF4-FFF2-40B4-BE49-F238E27FC236}">
                    <a16:creationId xmlns="" xmlns:a16="http://schemas.microsoft.com/office/drawing/2014/main" id="{97FF3DC9-A1C2-D348-BB0E-B25FE0E4C820}"/>
                  </a:ext>
                </a:extLst>
              </p:cNvPr>
              <p:cNvSpPr/>
              <p:nvPr/>
            </p:nvSpPr>
            <p:spPr>
              <a:xfrm>
                <a:off x="977895" y="2471188"/>
                <a:ext cx="214781" cy="214781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67"/>
              </a:p>
            </p:txBody>
          </p:sp>
          <p:cxnSp>
            <p:nvCxnSpPr>
              <p:cNvPr id="102" name="Прямая соединительная линия 101">
                <a:extLst>
                  <a:ext uri="{FF2B5EF4-FFF2-40B4-BE49-F238E27FC236}">
                    <a16:creationId xmlns="" xmlns:a16="http://schemas.microsoft.com/office/drawing/2014/main" id="{5C347E31-9947-9147-B358-FFD5A7DEC54B}"/>
                  </a:ext>
                </a:extLst>
              </p:cNvPr>
              <p:cNvCxnSpPr/>
              <p:nvPr/>
            </p:nvCxnSpPr>
            <p:spPr>
              <a:xfrm>
                <a:off x="1084154" y="1695356"/>
                <a:ext cx="0" cy="1135813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AF99C4D6-5012-BA41-ABBD-6DAD9FCF8E98}"/>
                </a:ext>
              </a:extLst>
            </p:cNvPr>
            <p:cNvSpPr txBox="1"/>
            <p:nvPr/>
          </p:nvSpPr>
          <p:spPr>
            <a:xfrm>
              <a:off x="615381" y="6113443"/>
              <a:ext cx="1584762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67" b="1" dirty="0">
                  <a:solidFill>
                    <a:srgbClr val="0070C0"/>
                  </a:solidFill>
                  <a:cs typeface="Arial" panose="020B0604020202020204" pitchFamily="34" charset="0"/>
                </a:rPr>
                <a:t>24 июня 2019</a:t>
              </a: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19C93EDD-AE75-5B41-BB2F-1E4A6DB4E47A}"/>
              </a:ext>
            </a:extLst>
          </p:cNvPr>
          <p:cNvSpPr txBox="1"/>
          <p:nvPr/>
        </p:nvSpPr>
        <p:spPr>
          <a:xfrm>
            <a:off x="9170895" y="2953840"/>
            <a:ext cx="2886634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Программа </a:t>
            </a:r>
            <a:r>
              <a:rPr lang="ru-RU" sz="1100" b="1" dirty="0">
                <a:solidFill>
                  <a:srgbClr val="C00000"/>
                </a:solidFill>
              </a:rPr>
              <a:t>получена </a:t>
            </a:r>
            <a:r>
              <a:rPr lang="ru-RU" sz="1400" b="1" dirty="0">
                <a:solidFill>
                  <a:srgbClr val="C00000"/>
                </a:solidFill>
              </a:rPr>
              <a:t>24.04.2019г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</a:rPr>
              <a:t>Проанализирована:</a:t>
            </a:r>
          </a:p>
          <a:p>
            <a:pPr>
              <a:buFont typeface="Arial" pitchFamily="34" charset="0"/>
              <a:buChar char="•"/>
            </a:pPr>
            <a:r>
              <a:rPr lang="ru-RU" sz="1100" b="1" dirty="0"/>
              <a:t>Координационным центром</a:t>
            </a:r>
          </a:p>
          <a:p>
            <a:pPr>
              <a:buFont typeface="Arial" pitchFamily="34" charset="0"/>
              <a:buChar char="•"/>
            </a:pPr>
            <a:r>
              <a:rPr lang="ru-RU" sz="1100" b="1" dirty="0"/>
              <a:t>Главным внештатным кардиологом</a:t>
            </a:r>
          </a:p>
          <a:p>
            <a:pPr>
              <a:buFont typeface="Arial" pitchFamily="34" charset="0"/>
              <a:buChar char="•"/>
            </a:pPr>
            <a:r>
              <a:rPr lang="ru-RU" sz="1100" b="1" dirty="0"/>
              <a:t>Главным внештатным неврологом</a:t>
            </a:r>
          </a:p>
          <a:p>
            <a:pPr>
              <a:buFont typeface="Arial" pitchFamily="34" charset="0"/>
              <a:buChar char="•"/>
            </a:pPr>
            <a:r>
              <a:rPr lang="ru-RU" sz="1100" b="1" dirty="0"/>
              <a:t>Главным внештатным специалистом по скорой медицинской помощи</a:t>
            </a:r>
          </a:p>
          <a:p>
            <a:pPr algn="ctr"/>
            <a:endParaRPr lang="ru-RU" sz="1100" b="1" dirty="0"/>
          </a:p>
          <a:p>
            <a:pPr algn="ctr"/>
            <a:endParaRPr lang="ru-RU" sz="1100" b="1" dirty="0"/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262D2FF6-C544-B74F-AFD6-194C05F30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70" y="4165235"/>
            <a:ext cx="1146797" cy="860096"/>
          </a:xfrm>
          <a:prstGeom prst="rect">
            <a:avLst/>
          </a:prstGeom>
        </p:spPr>
      </p:pic>
      <p:pic>
        <p:nvPicPr>
          <p:cNvPr id="92" name="Picture 2" descr="https://pbs.twimg.com/media/DaKRY9YXcAEfiq8.jpg:lar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67" r="25050" b="892"/>
          <a:stretch/>
        </p:blipFill>
        <p:spPr bwMode="auto">
          <a:xfrm>
            <a:off x="9628" y="37672"/>
            <a:ext cx="731520" cy="709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6776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dirty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ru-RU" altLang="ru-RU" sz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 «</a:t>
            </a:r>
            <a:r>
              <a:rPr lang="ru-RU" altLang="ru-RU" sz="1200" dirty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БОРЬБА С СЕРДЕЧНО-СОСУДИСТЫМИ ЗАБОЛЕВАНИЯМИ»</a:t>
            </a:r>
          </a:p>
        </p:txBody>
      </p:sp>
      <p:grpSp>
        <p:nvGrpSpPr>
          <p:cNvPr id="8" name="Группа 91"/>
          <p:cNvGrpSpPr/>
          <p:nvPr/>
        </p:nvGrpSpPr>
        <p:grpSpPr>
          <a:xfrm>
            <a:off x="0" y="807293"/>
            <a:ext cx="12192000" cy="94735"/>
            <a:chOff x="0" y="794312"/>
            <a:chExt cx="12192000" cy="94735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Picture 2" descr="https://pbs.twimg.com/media/DaKRY9YXcAEfiq8.jpg:lar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67" r="25050" b="892"/>
          <a:stretch/>
        </p:blipFill>
        <p:spPr bwMode="auto">
          <a:xfrm>
            <a:off x="9628" y="37672"/>
            <a:ext cx="731520" cy="709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Скругленный прямоугольник 275"/>
          <p:cNvSpPr/>
          <p:nvPr/>
        </p:nvSpPr>
        <p:spPr>
          <a:xfrm rot="16200000">
            <a:off x="9553329" y="96798"/>
            <a:ext cx="1607309" cy="3683002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Группа 11"/>
          <p:cNvGrpSpPr/>
          <p:nvPr/>
        </p:nvGrpSpPr>
        <p:grpSpPr>
          <a:xfrm>
            <a:off x="8736920" y="1372716"/>
            <a:ext cx="3151847" cy="1182160"/>
            <a:chOff x="8263049" y="3820715"/>
            <a:chExt cx="3151847" cy="1182160"/>
          </a:xfrm>
          <a:solidFill>
            <a:srgbClr val="80C535"/>
          </a:solidFill>
        </p:grpSpPr>
        <p:sp>
          <p:nvSpPr>
            <p:cNvPr id="108" name="Прямоугольник 107"/>
            <p:cNvSpPr/>
            <p:nvPr/>
          </p:nvSpPr>
          <p:spPr>
            <a:xfrm>
              <a:off x="8263049" y="4233434"/>
              <a:ext cx="315184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Оснащено медицинским оборудованием </a:t>
              </a:r>
              <a:r>
                <a:rPr lang="ru-RU" sz="16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НЕ МЕНЕЕ </a:t>
              </a:r>
            </a:p>
            <a:p>
              <a:r>
                <a:rPr lang="ru-RU" sz="16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 РСЦ и 70 ПСО</a:t>
              </a:r>
              <a:endParaRPr lang="ru-RU" sz="1200" b="1" kern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8361610" y="3820715"/>
              <a:ext cx="2919618" cy="230833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noAutofit/>
            </a:bodyPr>
            <a:lstStyle/>
            <a:p>
              <a:r>
                <a:rPr lang="ru-RU" sz="2000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</a:t>
              </a:r>
              <a:endParaRPr lang="ru-RU" sz="2800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Прямоугольник 279"/>
            <p:cNvSpPr/>
            <p:nvPr/>
          </p:nvSpPr>
          <p:spPr>
            <a:xfrm>
              <a:off x="8361609" y="4175690"/>
              <a:ext cx="2768667" cy="62506"/>
            </a:xfrm>
            <a:prstGeom prst="round2Same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2101265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1" name="Прямоугольник 110"/>
          <p:cNvSpPr/>
          <p:nvPr/>
        </p:nvSpPr>
        <p:spPr>
          <a:xfrm>
            <a:off x="816197" y="3310238"/>
            <a:ext cx="11072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Перечень медицинских организаций, участвующих в проекте в Нижегородской области за период с 2019 по 2024гг.</a:t>
            </a:r>
            <a:endParaRPr lang="ru-RU" sz="1400" b="1" i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816197" y="1092654"/>
            <a:ext cx="75389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latin typeface="Arial"/>
              </a:rPr>
              <a:t>Соглашение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о предоставлении иного межбюджетного трансферта из федерального бюджета бюджету </a:t>
            </a:r>
            <a:r>
              <a:rPr lang="ru-RU" sz="1200" b="1" dirty="0">
                <a:solidFill>
                  <a:srgbClr val="0070C0"/>
                </a:solidFill>
                <a:latin typeface="Arial"/>
              </a:rPr>
              <a:t>Нижегородской области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в целях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софинансирования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, в том числе в полном объеме, расходных обязательств субъекта Российской Федерации, возникающих </a:t>
            </a:r>
            <a:r>
              <a:rPr lang="ru-RU" sz="1200" b="1" dirty="0">
                <a:solidFill>
                  <a:srgbClr val="0070C0"/>
                </a:solidFill>
                <a:latin typeface="Arial"/>
              </a:rPr>
              <a:t>при оснащении оборудованием региональных сосудистых центров и первичных сосудистых отделений  </a:t>
            </a:r>
            <a:r>
              <a:rPr lang="ru-RU" sz="1200" i="1" dirty="0"/>
              <a:t>№ 056-17-2019-270 от 14.02.2019г</a:t>
            </a:r>
            <a:r>
              <a:rPr lang="ru-RU" sz="1200" dirty="0"/>
              <a:t>	</a:t>
            </a:r>
            <a:r>
              <a:rPr lang="ru-RU" sz="1200" b="1" dirty="0">
                <a:solidFill>
                  <a:srgbClr val="0070C0"/>
                </a:solidFill>
                <a:latin typeface="Arial"/>
              </a:rPr>
              <a:t>заключено 14.02.2019</a:t>
            </a:r>
          </a:p>
        </p:txBody>
      </p:sp>
      <p:pic>
        <p:nvPicPr>
          <p:cNvPr id="113" name="Picture 2" descr="C:\Users\Konstantin\Desktop\14-05-19\праздники\1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2509"/>
          <a:stretch/>
        </p:blipFill>
        <p:spPr bwMode="auto">
          <a:xfrm>
            <a:off x="285600" y="1397871"/>
            <a:ext cx="515434" cy="54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:\Users\Konstantin\Desktop\14-05-19\праздники\1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2509"/>
          <a:stretch/>
        </p:blipFill>
        <p:spPr bwMode="auto">
          <a:xfrm>
            <a:off x="285600" y="3228166"/>
            <a:ext cx="530597" cy="519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5" name="Таблица 114"/>
          <p:cNvGraphicFramePr>
            <a:graphicFrameLocks noGrp="1"/>
          </p:cNvGraphicFramePr>
          <p:nvPr/>
        </p:nvGraphicFramePr>
        <p:xfrm>
          <a:off x="268941" y="2140029"/>
          <a:ext cx="8086167" cy="1029965"/>
        </p:xfrm>
        <a:graphic>
          <a:graphicData uri="http://schemas.openxmlformats.org/drawingml/2006/table">
            <a:tbl>
              <a:tblPr/>
              <a:tblGrid>
                <a:gridCol w="2704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87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97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06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65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67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68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524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84095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Источник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Объем финансового обеспечения по годам реализации (млн. рублей)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ИТОГО: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2019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2020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2021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2022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2023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2024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0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Федеральный бюджет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258,86</a:t>
                      </a:r>
                      <a:endParaRPr lang="ru-RU" sz="1000" b="1" dirty="0">
                        <a:latin typeface="+mn-lt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295,27</a:t>
                      </a:r>
                      <a:endParaRPr lang="ru-RU" sz="1000" b="1" dirty="0">
                        <a:latin typeface="+mn-lt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229,88</a:t>
                      </a:r>
                      <a:endParaRPr lang="ru-RU" sz="1000" b="1" dirty="0">
                        <a:latin typeface="+mn-lt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370,19</a:t>
                      </a:r>
                      <a:endParaRPr lang="ru-RU" sz="1000" b="1" dirty="0">
                        <a:latin typeface="+mn-lt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194,51</a:t>
                      </a:r>
                      <a:endParaRPr lang="ru-RU" sz="1000" b="1" dirty="0">
                        <a:latin typeface="+mn-lt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326,29</a:t>
                      </a:r>
                      <a:endParaRPr lang="ru-RU" sz="1000" b="1" dirty="0">
                        <a:latin typeface="+mn-lt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1 675,00</a:t>
                      </a:r>
                      <a:endParaRPr lang="ru-RU" sz="1000" b="1" dirty="0">
                        <a:latin typeface="+mn-lt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5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Кол-во организаций участвующих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000" b="1" dirty="0">
                        <a:latin typeface="+mn-lt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</a:rPr>
                        <a:t>4</a:t>
                      </a:r>
                      <a:endParaRPr lang="ru-RU" sz="1000" b="1" dirty="0">
                        <a:latin typeface="+mn-lt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000" b="1" dirty="0">
                        <a:latin typeface="+mn-lt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</a:rPr>
                        <a:t>5</a:t>
                      </a:r>
                      <a:endParaRPr lang="ru-RU" sz="1000" b="1" dirty="0">
                        <a:latin typeface="+mn-lt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</a:rPr>
                        <a:t>3</a:t>
                      </a:r>
                      <a:endParaRPr lang="ru-RU" sz="1000" b="1" dirty="0">
                        <a:latin typeface="+mn-lt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</a:rPr>
                        <a:t>3</a:t>
                      </a:r>
                      <a:endParaRPr lang="ru-RU" sz="1000" b="1" dirty="0">
                        <a:latin typeface="+mn-lt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17</a:t>
                      </a:r>
                      <a:endParaRPr lang="ru-RU" sz="1000" b="1" dirty="0">
                        <a:latin typeface="+mn-lt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" name="Таблица 115"/>
          <p:cNvGraphicFramePr>
            <a:graphicFrameLocks noGrp="1"/>
          </p:cNvGraphicFramePr>
          <p:nvPr>
            <p:extLst/>
          </p:nvPr>
        </p:nvGraphicFramePr>
        <p:xfrm>
          <a:off x="268941" y="3725707"/>
          <a:ext cx="11537577" cy="3006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444">
                  <a:extLst>
                    <a:ext uri="{9D8B030D-6E8A-4147-A177-3AD203B41FA5}">
                      <a16:colId xmlns="" xmlns:a16="http://schemas.microsoft.com/office/drawing/2014/main" val="774940288"/>
                    </a:ext>
                  </a:extLst>
                </a:gridCol>
                <a:gridCol w="5741119">
                  <a:extLst>
                    <a:ext uri="{9D8B030D-6E8A-4147-A177-3AD203B41FA5}">
                      <a16:colId xmlns="" xmlns:a16="http://schemas.microsoft.com/office/drawing/2014/main" val="3905993181"/>
                    </a:ext>
                  </a:extLst>
                </a:gridCol>
                <a:gridCol w="853317">
                  <a:extLst>
                    <a:ext uri="{9D8B030D-6E8A-4147-A177-3AD203B41FA5}">
                      <a16:colId xmlns="" xmlns:a16="http://schemas.microsoft.com/office/drawing/2014/main" val="2740701009"/>
                    </a:ext>
                  </a:extLst>
                </a:gridCol>
                <a:gridCol w="43746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2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Медицинская организация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Медицинская организация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2210134"/>
                  </a:ext>
                </a:extLst>
              </a:tr>
              <a:tr h="421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РСЦ на базе ГБУЗ НО «Городская клиническая больница №13" Автозаводского района г. Нижнего Новгорода» 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</a:rPr>
                        <a:t>в 2019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+mn-lt"/>
                          <a:ea typeface="Calibri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ПСО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ГБУЗ НО «Дзержинский госпиталь ветеранов войн им. А.М. Самарина»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3229387"/>
                  </a:ext>
                </a:extLst>
              </a:tr>
              <a:tr h="183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РСЦ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ГБУЗ НО «Областная клиническая больница им. Н.А.Семашко»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Calibri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ПСО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ГБУЗ НО «</a:t>
                      </a:r>
                      <a:r>
                        <a:rPr lang="ru-RU" sz="1000" b="0" dirty="0" err="1">
                          <a:latin typeface="+mn-lt"/>
                          <a:ea typeface="Calibri"/>
                        </a:rPr>
                        <a:t>Уренская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 центральная районная больница»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5907236"/>
                  </a:ext>
                </a:extLst>
              </a:tr>
              <a:tr h="351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ПСО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ГБУЗ НО «Городская клиническая больница N 5Нижегородского района г. Нижнего Новгорода»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Calibri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ПСО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ГБУЗ НО «</a:t>
                      </a:r>
                      <a:r>
                        <a:rPr lang="ru-RU" sz="1000" b="0" dirty="0" err="1">
                          <a:latin typeface="+mn-lt"/>
                          <a:ea typeface="Calibri"/>
                        </a:rPr>
                        <a:t>Починковская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 центральная районная больница»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1930255"/>
                  </a:ext>
                </a:extLst>
              </a:tr>
              <a:tr h="351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ПСО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ГБУЗ НО «Городская клиническая больница N 39 </a:t>
                      </a:r>
                      <a:r>
                        <a:rPr lang="ru-RU" sz="1000" b="0" dirty="0" err="1">
                          <a:latin typeface="+mn-lt"/>
                          <a:ea typeface="Calibri"/>
                        </a:rPr>
                        <a:t>Канавинского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 района г. Нижнего Новгорода»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Calibri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ПСО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ГБУЗ НО «</a:t>
                      </a:r>
                      <a:r>
                        <a:rPr lang="ru-RU" sz="1000" b="0" dirty="0" err="1">
                          <a:latin typeface="+mn-lt"/>
                          <a:ea typeface="Calibri"/>
                        </a:rPr>
                        <a:t>Борская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 центральная районная больница»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2129331"/>
                  </a:ext>
                </a:extLst>
              </a:tr>
              <a:tr h="183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ПСО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«Павловская центральная районная больница»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Calibri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ПСО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ГБУЗ НО «</a:t>
                      </a:r>
                      <a:r>
                        <a:rPr lang="ru-RU" sz="1000" b="0" dirty="0" err="1">
                          <a:latin typeface="+mn-lt"/>
                          <a:ea typeface="Calibri"/>
                        </a:rPr>
                        <a:t>Сергачская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 центральная районная больница»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7224095"/>
                  </a:ext>
                </a:extLst>
              </a:tr>
              <a:tr h="183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ПСО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ГБУЗ НО «Семеновская центральная районная больница»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Calibri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ПСО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ГБУЗ НО «Центральная городская больница г.Арзамас»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4474091"/>
                  </a:ext>
                </a:extLst>
              </a:tr>
              <a:tr h="423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ПСО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Филиал N 1 ГБУЗ НО «Городецкая центральная районная больница - Заволжская городская больница»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Calibri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ПСО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ГБУЗ НО «</a:t>
                      </a:r>
                      <a:r>
                        <a:rPr lang="ru-RU" sz="1000" b="0" dirty="0" err="1">
                          <a:latin typeface="+mn-lt"/>
                          <a:ea typeface="Calibri"/>
                        </a:rPr>
                        <a:t>Лысковская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 центральная районная больница»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3678486"/>
                  </a:ext>
                </a:extLst>
              </a:tr>
              <a:tr h="280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ПСО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ГБУЗ НО «</a:t>
                      </a:r>
                      <a:r>
                        <a:rPr lang="ru-RU" sz="1000" b="0" dirty="0" err="1">
                          <a:latin typeface="+mn-lt"/>
                          <a:ea typeface="Calibri"/>
                        </a:rPr>
                        <a:t>Балахнинская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 центральная районная больница»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Calibri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ПСО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ГБУЗ НО «</a:t>
                      </a:r>
                      <a:r>
                        <a:rPr lang="ru-RU" sz="1000" b="0" dirty="0" err="1">
                          <a:latin typeface="+mn-lt"/>
                          <a:ea typeface="Calibri"/>
                        </a:rPr>
                        <a:t>Шахунская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 центральная районная больница»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5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ПСО на базе 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ГБУЗ НО «</a:t>
                      </a:r>
                      <a:r>
                        <a:rPr lang="ru-RU" sz="1000" b="0" dirty="0" err="1">
                          <a:latin typeface="+mn-lt"/>
                          <a:ea typeface="Calibri"/>
                        </a:rPr>
                        <a:t>Выксунская</a:t>
                      </a:r>
                      <a:r>
                        <a:rPr lang="ru-RU" sz="1000" b="0" dirty="0">
                          <a:latin typeface="+mn-lt"/>
                          <a:ea typeface="Calibri"/>
                        </a:rPr>
                        <a:t> центральная районная больница»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66776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aKRY9YXcAEfiq8.jpg:lar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67" r="25050" b="892"/>
          <a:stretch/>
        </p:blipFill>
        <p:spPr bwMode="auto">
          <a:xfrm>
            <a:off x="86630" y="81091"/>
            <a:ext cx="731520" cy="709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0" y="887347"/>
            <a:ext cx="12192000" cy="94735"/>
            <a:chOff x="0" y="922638"/>
            <a:chExt cx="12192000" cy="9473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922638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017373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721" y="4344039"/>
            <a:ext cx="503485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Приказ Минздрава России </a:t>
            </a:r>
            <a:r>
              <a:rPr lang="ru-RU" sz="1600" b="1" dirty="0">
                <a:solidFill>
                  <a:srgbClr val="C00000"/>
                </a:solidFill>
              </a:rPr>
              <a:t>№ 90н </a:t>
            </a:r>
            <a:r>
              <a:rPr lang="ru-RU" sz="1600" dirty="0"/>
              <a:t>от </a:t>
            </a:r>
            <a:r>
              <a:rPr lang="ru-RU" sz="1600" b="1" dirty="0">
                <a:solidFill>
                  <a:srgbClr val="002060"/>
                </a:solidFill>
              </a:rPr>
              <a:t>22 февраля 2019 г. </a:t>
            </a:r>
          </a:p>
          <a:p>
            <a:pPr algn="ctr"/>
            <a:r>
              <a:rPr lang="ru-RU" sz="1600" dirty="0"/>
              <a:t>«Об утверждении перечня медицинских изделий для оснащения региональных сосудистых центров и первичных сосудистых отделений, расположенных на базе медицинских организаций, подведомственных органам исполнительной власти субъектов Российской Федерации»</a:t>
            </a:r>
          </a:p>
        </p:txBody>
      </p: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42" y="1724072"/>
            <a:ext cx="1688248" cy="235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84" y="1360072"/>
            <a:ext cx="1688248" cy="238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C18CA15-603A-204F-B04F-2DF89314E8EF}"/>
              </a:ext>
            </a:extLst>
          </p:cNvPr>
          <p:cNvSpPr txBox="1"/>
          <p:nvPr/>
        </p:nvSpPr>
        <p:spPr>
          <a:xfrm>
            <a:off x="1066800" y="94309"/>
            <a:ext cx="10854267" cy="707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МЕДИЦИНСКИЕ ИЗДЕЛИЯ ДЛЯ ОСНАЩЕНИЯ РСЦ НИЖЕГОРОДСКОЙ ОБЛАСТИ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 2019 году</a:t>
            </a:r>
          </a:p>
        </p:txBody>
      </p:sp>
      <p:pic>
        <p:nvPicPr>
          <p:cNvPr id="15" name="Рисунок 14" descr="90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014" y="1120588"/>
            <a:ext cx="1909607" cy="2878054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9228666" y="6373283"/>
            <a:ext cx="2743200" cy="365125"/>
          </a:xfrm>
        </p:spPr>
        <p:txBody>
          <a:bodyPr/>
          <a:lstStyle/>
          <a:p>
            <a:fld id="{63B2062A-11D8-4423-986C-B97B0F908BDD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0580629"/>
              </p:ext>
            </p:extLst>
          </p:nvPr>
        </p:nvGraphicFramePr>
        <p:xfrm>
          <a:off x="5233180" y="2164886"/>
          <a:ext cx="6768562" cy="4520623"/>
        </p:xfrm>
        <a:graphic>
          <a:graphicData uri="http://schemas.openxmlformats.org/drawingml/2006/table">
            <a:tbl>
              <a:tblPr/>
              <a:tblGrid>
                <a:gridCol w="60631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3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Наименование медицинских изделий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(шт.)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Комплекс ангиографический с возможностью выполнения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эндоваскулярных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диагностических и лечебный вмешательств на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брахиоцефальных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, внутримозговых, коронарных артериях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Томограф магнитно-резонансный от 1,5 Тл</a:t>
                      </a:r>
                      <a:endParaRPr lang="ru-RU" sz="14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7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Томограф рентгеновский компьютерный от 64 срезов с программным обеспечением и сопутствующим оборудованием для выполнения исследований сердца и головного мозга, в том числе перфузии и КТ-ангиографии</a:t>
                      </a:r>
                      <a:endParaRPr lang="ru-RU" sz="14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7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Комплекс диагностический для ультразвуковых исследований высокого класса с возможностью исследования брахиоцефальных сосудов, выполнения транскраниальных исследований, трансторакальной  эхокардиографии</a:t>
                      </a:r>
                      <a:endParaRPr lang="ru-RU" sz="14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83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Комплекс диагностический для ультразвуковых исследований экспертного класса с возможностью исследования брахиоцифальных сосудов, аорты, нижней полой вены, выполнения транскраниальных исследований трансторакальной и чреспищеводной эхокардиографии</a:t>
                      </a:r>
                      <a:endParaRPr lang="ru-RU" sz="14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1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Аппарат для искусственной вентиляции легких</a:t>
                      </a:r>
                      <a:endParaRPr lang="ru-RU" sz="14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2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233180" y="977155"/>
            <a:ext cx="69588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</a:t>
            </a:r>
            <a:r>
              <a:rPr lang="ru-RU" sz="2000" b="1" dirty="0">
                <a:solidFill>
                  <a:srgbClr val="C00000"/>
                </a:solidFill>
              </a:rPr>
              <a:t>2019 году </a:t>
            </a:r>
            <a:r>
              <a:rPr lang="ru-RU" dirty="0"/>
              <a:t>в Нижегородской области запланировано приобретение </a:t>
            </a:r>
            <a:r>
              <a:rPr lang="ru-RU" sz="2000" b="1" dirty="0">
                <a:solidFill>
                  <a:srgbClr val="C00000"/>
                </a:solidFill>
              </a:rPr>
              <a:t>7 </a:t>
            </a:r>
            <a:r>
              <a:rPr lang="ru-RU" dirty="0"/>
              <a:t>единиц медицинского оборудования для </a:t>
            </a:r>
            <a:r>
              <a:rPr lang="ru-RU" dirty="0">
                <a:solidFill>
                  <a:srgbClr val="000000"/>
                </a:solidFill>
                <a:ea typeface="Calibri"/>
              </a:rPr>
              <a:t>РСЦ на базе ГБУЗ НО «Городская клиническая больница №13" Автозаводского района г. Нижнего Новгорода»</a:t>
            </a:r>
            <a:r>
              <a:rPr lang="ru-RU" dirty="0"/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7463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5483267"/>
              </p:ext>
            </p:extLst>
          </p:nvPr>
        </p:nvGraphicFramePr>
        <p:xfrm>
          <a:off x="202761" y="5044727"/>
          <a:ext cx="11812627" cy="1229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4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7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6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38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27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090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9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111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Поставка*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Монтаж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Ввод в эксплуатацию**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аршрутизации пациентов (дата, номер - ссылка на  документ подтверждающий  маршрутизацию пациентов (изменение) - прилагается в </a:t>
                      </a:r>
                      <a:r>
                        <a:rPr lang="ru-RU" sz="105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pdf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формате) 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2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Планируемый срок поставки оборудования (по контракту)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Фактическая дата поставки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Планируемые сроки монтажа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Фактическая дата монтажа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Планируемый срок ввода в эксплуатацию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Фактическая дата ввода в эксплуатацию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0" y="926090"/>
            <a:ext cx="12192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1020825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s://pbs.twimg.com/media/DaKRY9YXcAEfiq8.jpg:lar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7" r="25050" b="892"/>
          <a:stretch/>
        </p:blipFill>
        <p:spPr bwMode="auto">
          <a:xfrm>
            <a:off x="9628" y="37672"/>
            <a:ext cx="731520" cy="7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8916055"/>
              </p:ext>
            </p:extLst>
          </p:nvPr>
        </p:nvGraphicFramePr>
        <p:xfrm>
          <a:off x="202762" y="2092188"/>
          <a:ext cx="11812626" cy="1262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1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71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1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26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418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52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     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Полное наименование медицинской организации (МО)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 МО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медицинской организации РСЦ/ПСО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требуемого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медицинского оборудования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медицинского оборудования для оснащения МО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1327310"/>
              </p:ext>
            </p:extLst>
          </p:nvPr>
        </p:nvGraphicFramePr>
        <p:xfrm>
          <a:off x="202761" y="3505915"/>
          <a:ext cx="11812627" cy="1357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2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7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0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64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191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585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235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Организация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закупок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Степень готовности помещений к размещению медицинского оборудования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включения в план-график закупок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Планируемая дата размещения извещения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Фактическая дата начала подачи заявок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извещения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заключения контракта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заключения контракта на ремонт помещения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акта сдачи-приемки выполненных работ по ремонту помещения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9687" y="1422899"/>
            <a:ext cx="1181262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(периодичность: до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числа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 следующего за отчетным)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75452"/>
            <a:ext cx="10948587" cy="712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МОНИТОРИНГ ОСНАЩЕНИЯ ОБОРУДОВАНИЕМ В РАМКАХ ФЕДЕРАЛЬНЫХ ПРОЕКТОВ «</a:t>
            </a: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БОРЬБА С СЕРДЕЧНО-СОСУДИСТЫМИ ЗАБОЛЕВАНИЯМИ» </a:t>
            </a:r>
            <a:r>
              <a:rPr lang="ru-RU" altLang="ru-RU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и «</a:t>
            </a: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БОРЬБА С ОНКОЛОГИЧЕСКИМИ ЗАБОЛЕВАНИЯМИ» </a:t>
            </a:r>
          </a:p>
        </p:txBody>
      </p:sp>
    </p:spTree>
    <p:extLst>
      <p:ext uri="{BB962C8B-B14F-4D97-AF65-F5344CB8AC3E}">
        <p14:creationId xmlns:p14="http://schemas.microsoft.com/office/powerpoint/2010/main" xmlns="" val="4245532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-7882" y="866185"/>
            <a:ext cx="12192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-7882" y="96092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https://pbs.twimg.com/media/DaKRY9YXcAEfiq8.jpg:lar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67" r="25050" b="892"/>
          <a:stretch/>
        </p:blipFill>
        <p:spPr bwMode="auto">
          <a:xfrm>
            <a:off x="9628" y="-9626"/>
            <a:ext cx="731520" cy="709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3B2062A-11D8-4423-986C-B97B0F908BDD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16864" y="107624"/>
            <a:ext cx="11375136" cy="642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ОСНОВНЫЕ НЕДОСТАТКИ ПРОЕКТА РЕГИОНАЛЬНОЙ ПРОГРАММЫ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«БОРЬБА С СЕРДЕЧНО-СОСУДИСТЫМИ ЗАБОЛЕВАНИЯМИ» НИЖЕГОРОДСКОЙ ОБЛАСТИ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54C49128-3260-0341-B8F8-03490A8DA4C1}"/>
              </a:ext>
            </a:extLst>
          </p:cNvPr>
          <p:cNvSpPr/>
          <p:nvPr/>
        </p:nvSpPr>
        <p:spPr>
          <a:xfrm>
            <a:off x="146737" y="1060417"/>
            <a:ext cx="7241596" cy="45245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недостатки проекта региональной программы :</a:t>
            </a: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В документе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не везде соблюдена структура документа</a:t>
            </a:r>
            <a:r>
              <a:rPr lang="ru-RU" sz="1400" dirty="0">
                <a:solidFill>
                  <a:schemeClr val="tx1"/>
                </a:solidFill>
              </a:rPr>
              <a:t>, указанная в «Требованиях к Региональным программам». </a:t>
            </a:r>
          </a:p>
          <a:p>
            <a:pPr marL="285750" lvl="0" indent="-285750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Не отражен анализ состояния службы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оказания медицинской помощи больным с сердечно-сосудистыми заболеваниями. </a:t>
            </a:r>
          </a:p>
          <a:p>
            <a:pPr marL="285750" lvl="0" indent="-285750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Не отражен анализ оснащенности учреждений </a:t>
            </a:r>
            <a:r>
              <a:rPr lang="ru-RU" sz="1400" dirty="0">
                <a:solidFill>
                  <a:schemeClr val="tx1"/>
                </a:solidFill>
              </a:rPr>
              <a:t>и эффективности использования единиц медицинской техники.</a:t>
            </a:r>
          </a:p>
          <a:p>
            <a:pPr marL="285750" lvl="0" indent="-285750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Отсутствует анализ схемы маршрутизации </a:t>
            </a:r>
            <a:r>
              <a:rPr lang="ru-RU" sz="1400" dirty="0">
                <a:solidFill>
                  <a:schemeClr val="tx1"/>
                </a:solidFill>
              </a:rPr>
              <a:t>пациентов с ОКС/ОНМК (представлена только схема расположения РСЦ и ПСО) </a:t>
            </a:r>
          </a:p>
          <a:p>
            <a:pPr marL="285750" lvl="0" indent="-285750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Не указаны </a:t>
            </a:r>
            <a:r>
              <a:rPr lang="ru-RU" sz="1400" dirty="0">
                <a:solidFill>
                  <a:schemeClr val="tx1"/>
                </a:solidFill>
              </a:rPr>
              <a:t>мероприятия по расширению (формированию) системы </a:t>
            </a:r>
            <a:r>
              <a:rPr lang="ru-RU" sz="1400" b="1" dirty="0">
                <a:solidFill>
                  <a:srgbClr val="002060"/>
                </a:solidFill>
              </a:rPr>
              <a:t>стимулирования медицинских работников.</a:t>
            </a:r>
          </a:p>
          <a:p>
            <a:pPr marL="285750" lvl="0" indent="-285750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Отсутствует анализ деятельности каждой медицинской организации</a:t>
            </a:r>
            <a:r>
              <a:rPr lang="ru-RU" sz="1400" dirty="0">
                <a:solidFill>
                  <a:schemeClr val="tx1"/>
                </a:solidFill>
              </a:rPr>
              <a:t>, участвующей в оказании стационарной помощи больным с ОНМК и/или ОКС 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lvl="0" indent="-28575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В разделе «План мероприятий»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отсутствуют 4 из 11 требуемых подразделов 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84476" y="1109133"/>
            <a:ext cx="4047067" cy="1591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проработанные </a:t>
            </a:r>
            <a:br>
              <a:rPr lang="ru-RU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разделы программы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indent="266700"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Разделы по анализу смертности и заболеваемости</a:t>
            </a: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 по внедрению клинических рекомендаций</a:t>
            </a: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проведению популяционной профилактики и по проведению вторичной профилактики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92943" y="2776709"/>
            <a:ext cx="3970867" cy="1634067"/>
          </a:xfrm>
          <a:prstGeom prst="roundRect">
            <a:avLst/>
          </a:prstGeom>
          <a:solidFill>
            <a:srgbClr val="FFF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ctr"/>
            <a:r>
              <a:rPr lang="ru-RU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Разделы, требующие серьезной доработки: </a:t>
            </a:r>
          </a:p>
          <a:p>
            <a:pPr indent="266700"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деятельности каждой медицинской организации</a:t>
            </a: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кадровому обеспечению</a:t>
            </a: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совершенствованию оказания скорой медицинской помощи</a:t>
            </a:r>
            <a:endParaRPr lang="ru-RU" sz="13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26810" y="4486618"/>
            <a:ext cx="3970867" cy="20665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ctr"/>
            <a:r>
              <a:rPr lang="ru-RU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Разделы, отсутствующие в программе: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совершенствованию первичной медико-санитарной помощи</a:t>
            </a: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 по совершенствованию диспансерного наблюдения</a:t>
            </a: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развитию структуры специализированной, в том числе высокотехнологичной помощи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953" t="7584" r="2953" b="7584"/>
          <a:stretch>
            <a:fillRect/>
          </a:stretch>
        </p:blipFill>
        <p:spPr bwMode="auto">
          <a:xfrm>
            <a:off x="7517209" y="1599517"/>
            <a:ext cx="550334" cy="5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4425" y="3300569"/>
            <a:ext cx="607934" cy="6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2964"/>
          <a:stretch>
            <a:fillRect/>
          </a:stretch>
        </p:blipFill>
        <p:spPr bwMode="auto">
          <a:xfrm>
            <a:off x="7508743" y="5275952"/>
            <a:ext cx="596370" cy="58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30AB69EC-2374-D84F-AF21-9513D7F3FA56}"/>
              </a:ext>
            </a:extLst>
          </p:cNvPr>
          <p:cNvSpPr/>
          <p:nvPr/>
        </p:nvSpPr>
        <p:spPr>
          <a:xfrm>
            <a:off x="26894" y="5687569"/>
            <a:ext cx="7566212" cy="1125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76,2 из 115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баллов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за структуру 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91,4 из 115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баллов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за содержательную часть по профилю «Кардиология»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112,5 из 115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баллов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за содержательную часть по профилю «Неврология»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2 из 10 баллов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за содержательную часть по профилю «Скорая медицинская помощь»</a:t>
            </a:r>
          </a:p>
        </p:txBody>
      </p:sp>
    </p:spTree>
    <p:extLst>
      <p:ext uri="{BB962C8B-B14F-4D97-AF65-F5344CB8AC3E}">
        <p14:creationId xmlns="" xmlns:p14="http://schemas.microsoft.com/office/powerpoint/2010/main" val="3703884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aKRY9YXcAEfiq8.jpg:lar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67" r="25050" b="892"/>
          <a:stretch/>
        </p:blipFill>
        <p:spPr bwMode="auto">
          <a:xfrm>
            <a:off x="86630" y="81091"/>
            <a:ext cx="731520" cy="709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0" y="887347"/>
            <a:ext cx="12192000" cy="94735"/>
            <a:chOff x="0" y="922638"/>
            <a:chExt cx="12192000" cy="9473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922638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017373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C18CA15-603A-204F-B04F-2DF89314E8EF}"/>
              </a:ext>
            </a:extLst>
          </p:cNvPr>
          <p:cNvSpPr txBox="1"/>
          <p:nvPr/>
        </p:nvSpPr>
        <p:spPr>
          <a:xfrm>
            <a:off x="1066800" y="94309"/>
            <a:ext cx="10854267" cy="707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ОЦЕНКА ПРОЕКТА РЕГИОНАЛЬНОЙ ПРОГРАММЫ НИЖЕГОРОДСКОЙ ОБЛАСТИ НА </a:t>
            </a:r>
            <a:r>
              <a:rPr lang="en-US" altLang="ru-RU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ru-RU" altLang="ru-RU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ЭТАПЕ</a:t>
            </a:r>
            <a:endParaRPr lang="ru-RU" altLang="ru-RU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9228666" y="6373283"/>
            <a:ext cx="2743200" cy="365125"/>
          </a:xfrm>
        </p:spPr>
        <p:txBody>
          <a:bodyPr/>
          <a:lstStyle/>
          <a:p>
            <a:fld id="{63B2062A-11D8-4423-986C-B97B0F908BDD}" type="slidenum">
              <a:rPr lang="ru-RU" smtClean="0"/>
              <a:pPr/>
              <a:t>27</a:t>
            </a:fld>
            <a:endParaRPr lang="ru-RU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75AC1FB7-544A-B343-9090-FF4FCC82C92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34118" y="1489921"/>
          <a:ext cx="3837754" cy="472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85010" y="6351445"/>
            <a:ext cx="4760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Оценка Главного внештатного кардиолога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630" y="6351445"/>
            <a:ext cx="4760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Оценка Координационного центра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2775" y="1093695"/>
            <a:ext cx="476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Максимальное количество баллов </a:t>
            </a:r>
            <a:r>
              <a:rPr lang="ru-RU" b="1" dirty="0">
                <a:solidFill>
                  <a:srgbClr val="C00000"/>
                </a:solidFill>
              </a:rPr>
              <a:t>115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="" xmlns:a16="http://schemas.microsoft.com/office/drawing/2014/main" id="{98B2A535-445D-1E43-A92A-95DC2272352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446" y="1489921"/>
          <a:ext cx="3837754" cy="472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A674B9D8-EC9B-7D47-8060-D5A579ECE23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019790" y="1489921"/>
          <a:ext cx="4104454" cy="4715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96CEBF3-EAAD-A248-91E4-1B2C8DE72163}"/>
              </a:ext>
            </a:extLst>
          </p:cNvPr>
          <p:cNvSpPr txBox="1"/>
          <p:nvPr/>
        </p:nvSpPr>
        <p:spPr>
          <a:xfrm>
            <a:off x="8115661" y="6351445"/>
            <a:ext cx="4760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Оценка Главного внештатного невролога</a:t>
            </a:r>
          </a:p>
        </p:txBody>
      </p:sp>
    </p:spTree>
    <p:extLst>
      <p:ext uri="{BB962C8B-B14F-4D97-AF65-F5344CB8AC3E}">
        <p14:creationId xmlns="" xmlns:p14="http://schemas.microsoft.com/office/powerpoint/2010/main" val="2021781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aKRY9YXcAEfiq8.jpg:lar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7" r="25050" b="892"/>
          <a:stretch/>
        </p:blipFill>
        <p:spPr bwMode="auto">
          <a:xfrm>
            <a:off x="86630" y="81091"/>
            <a:ext cx="731520" cy="7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0" y="887347"/>
            <a:ext cx="12192000" cy="94735"/>
            <a:chOff x="0" y="922638"/>
            <a:chExt cx="12192000" cy="9473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922638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017373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C18CA15-603A-204F-B04F-2DF89314E8EF}"/>
              </a:ext>
            </a:extLst>
          </p:cNvPr>
          <p:cNvSpPr txBox="1"/>
          <p:nvPr/>
        </p:nvSpPr>
        <p:spPr>
          <a:xfrm>
            <a:off x="1066800" y="94309"/>
            <a:ext cx="10854267" cy="707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Целевые показатели Федерального проекта «Борьба с сердечно-сосудистыми заболеваниями» для Нижегородской области 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9228666" y="6373283"/>
            <a:ext cx="2743200" cy="365125"/>
          </a:xfrm>
        </p:spPr>
        <p:txBody>
          <a:bodyPr/>
          <a:lstStyle/>
          <a:p>
            <a:fld id="{63B2062A-11D8-4423-986C-B97B0F908BDD}" type="slidenum">
              <a:rPr lang="ru-RU" smtClean="0"/>
              <a:pPr/>
              <a:t>28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6058231"/>
              </p:ext>
            </p:extLst>
          </p:nvPr>
        </p:nvGraphicFramePr>
        <p:xfrm>
          <a:off x="143436" y="1078251"/>
          <a:ext cx="11869269" cy="5652510"/>
        </p:xfrm>
        <a:graphic>
          <a:graphicData uri="http://schemas.openxmlformats.org/drawingml/2006/table">
            <a:tbl>
              <a:tblPr/>
              <a:tblGrid>
                <a:gridCol w="341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5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2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8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28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2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30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30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56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66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№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Субъект Российской Федерации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Базовое значение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</a:rPr>
                        <a:t>(на 31.12.2017 г.)</a:t>
                      </a:r>
                      <a:endParaRPr lang="ru-RU" sz="10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Период реализации федерального проекта, год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2019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2020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2021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2022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2023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2024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0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Смертность от инфаркта миокарда, на 100 тыс. населения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РФ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40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37,1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35,7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34,4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33,0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31,6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30,6 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Нижегородская область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31,8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29,5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28,4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27,3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26,3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25,2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24,4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6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2.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Смертность от острого нарушения мозгового кровообращения, на 100 тыс. населения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РФ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92,9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86,2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83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79,8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76,7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73,5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71,1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Нижегородская область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50,6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46,9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45,2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43,5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41,8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40,1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38,8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66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Больничная летальность от инфаркта, %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4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РФ</a:t>
                      </a:r>
                      <a:endParaRPr lang="ru-RU" sz="1200" b="1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13,2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11,7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11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10,2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9,5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8,7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8 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6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Нижегородская область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13,6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11,7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11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10,2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9,5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8,7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66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4.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Больничная летальность острого нарушения мозгового кровообращения, %</a:t>
                      </a:r>
                      <a:endParaRPr lang="ru-RU" sz="1200" b="1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4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РФ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19,1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17,6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16,9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16,2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15,5 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14,7 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14 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7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Нижегородская область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13,7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13,5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13,2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13,1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13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12,8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12,5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66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5.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Отношение числа рентгенэндоваскулярных вмешательств в лечебных целях, к общему числу выбывших больных, перенесших ОКС, %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4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РФ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36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43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46,5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53,5 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57 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60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0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Нижегородская область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34,3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41,2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44,6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48,1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51,5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54,9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60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66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6.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Количество рентгенэндоваскулярных вмешательств в лечебных целях,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тыс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 ед.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6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РФ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199,7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238,1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257,5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276,9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296,3 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315,6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332,3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8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Нижегородская область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4,69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5,63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6,10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6,58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7,04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7,51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8,20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699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7.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Доля профильных госпитализаций пациентов с острыми нарушениями мозгового кровообращения, доставленных автомобилями СМП, %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4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РФ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72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76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79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83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87 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91 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95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</a:rPr>
                        <a:t>Нижегородская область</a:t>
                      </a:r>
                      <a:endParaRPr lang="ru-RU" sz="1200" b="1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73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76,6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80,3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84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87,7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91,3</a:t>
                      </a:r>
                      <a:endParaRPr lang="ru-RU" sz="120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95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40216" marR="40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8550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aKRY9YXcAEfiq8.jpg:lar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67" r="25050" b="892"/>
          <a:stretch/>
        </p:blipFill>
        <p:spPr bwMode="auto">
          <a:xfrm>
            <a:off x="86630" y="33793"/>
            <a:ext cx="731520" cy="709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0" y="824283"/>
            <a:ext cx="12192000" cy="94735"/>
            <a:chOff x="0" y="922638"/>
            <a:chExt cx="12192000" cy="9473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922638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017373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C18CA15-603A-204F-B04F-2DF89314E8EF}"/>
              </a:ext>
            </a:extLst>
          </p:cNvPr>
          <p:cNvSpPr txBox="1"/>
          <p:nvPr/>
        </p:nvSpPr>
        <p:spPr>
          <a:xfrm>
            <a:off x="1066800" y="94309"/>
            <a:ext cx="10854267" cy="520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ПОКАЗАТЕЛИ СМЕРТНОСТИ И ЗАБОЛЕВАЕМОСТИ ОТ БСК В НИЖЕГОРОДСКОЙ ОБЛАСТИ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9228666" y="6373283"/>
            <a:ext cx="2743200" cy="365125"/>
          </a:xfrm>
        </p:spPr>
        <p:txBody>
          <a:bodyPr/>
          <a:lstStyle/>
          <a:p>
            <a:fld id="{63B2062A-11D8-4423-986C-B97B0F908BDD}" type="slidenum">
              <a:rPr lang="ru-RU" smtClean="0"/>
              <a:pPr/>
              <a:t>29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9812416"/>
              </p:ext>
            </p:extLst>
          </p:nvPr>
        </p:nvGraphicFramePr>
        <p:xfrm>
          <a:off x="152859" y="1191677"/>
          <a:ext cx="8268448" cy="2694072"/>
        </p:xfrm>
        <a:graphic>
          <a:graphicData uri="http://schemas.openxmlformats.org/drawingml/2006/table">
            <a:tbl>
              <a:tblPr/>
              <a:tblGrid>
                <a:gridCol w="2231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3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79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9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9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79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79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1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Arial"/>
                        </a:rPr>
                        <a:t>Причины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Arial"/>
                        </a:rPr>
                        <a:t>Показатели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Arial"/>
                        </a:rPr>
                        <a:t>2014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Arial"/>
                        </a:rPr>
                        <a:t>2015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Arial"/>
                        </a:rPr>
                        <a:t>2016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Arial"/>
                        </a:rPr>
                        <a:t>2017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Arial"/>
                        </a:rPr>
                        <a:t>2018*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72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Arial"/>
                        </a:rPr>
                        <a:t>Смертность от всех причин, 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абсолютные значения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Arial"/>
                        </a:rPr>
                        <a:t>51 979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50 732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50 098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47 655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Arial"/>
                        </a:rPr>
                        <a:t>47 887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"/>
                        </a:rPr>
                        <a:t>на 1000 насел.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1 5,8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15,5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Arial"/>
                        </a:rPr>
                        <a:t>15,3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14,7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Arial"/>
                        </a:rPr>
                        <a:t>14,8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7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Arial"/>
                        </a:rPr>
                        <a:t>  от болезней системы кровообращения (БСК)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абсолютные значения</a:t>
                      </a:r>
                      <a:endParaRPr lang="ru-RU" sz="12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31 301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Arial"/>
                        </a:rPr>
                        <a:t>27 207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21 040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20 872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Arial"/>
                        </a:rPr>
                        <a:t>20 744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9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"/>
                        </a:rPr>
                        <a:t>на 100 тысяч насел.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955,5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833,2</a:t>
                      </a:r>
                      <a:endParaRPr lang="ru-RU" sz="140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Arial"/>
                        </a:rPr>
                        <a:t>646,6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644,0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Arial"/>
                        </a:rPr>
                        <a:t>642,9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1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Arial"/>
                        </a:rPr>
                        <a:t>Доля БСК от общего числа умерших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Arial"/>
                        </a:rPr>
                        <a:t>60,2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Arial"/>
                        </a:rPr>
                        <a:t>53,6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Arial"/>
                        </a:rPr>
                        <a:t>42,0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Arial"/>
                        </a:rPr>
                        <a:t>43,0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Arial"/>
                        </a:rPr>
                        <a:t>43,3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7223" y="6248400"/>
            <a:ext cx="7270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*- по предварительным данным Росстата за 12 месяцев 2018 г.</a:t>
            </a:r>
          </a:p>
          <a:p>
            <a:endParaRPr lang="ru-RU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5849" y="4007569"/>
            <a:ext cx="83371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Основные заболевания в структуре смертности от БСК в 2018* году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ru-RU" dirty="0"/>
              <a:t>ишемическая болезнь сердца </a:t>
            </a:r>
            <a:r>
              <a:rPr lang="ru-RU" sz="1400" dirty="0"/>
              <a:t>(</a:t>
            </a:r>
            <a:r>
              <a:rPr lang="en-US" sz="1400" dirty="0"/>
              <a:t>I20-I25)</a:t>
            </a:r>
            <a:r>
              <a:rPr lang="ru-RU" dirty="0"/>
              <a:t>				- 56,6%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ru-RU" dirty="0"/>
              <a:t>цереброваскулярные болезни </a:t>
            </a:r>
            <a:r>
              <a:rPr lang="ru-RU" sz="1400" dirty="0"/>
              <a:t>(</a:t>
            </a:r>
            <a:r>
              <a:rPr lang="en-US" sz="1400" dirty="0"/>
              <a:t>I60-I69) </a:t>
            </a:r>
            <a:r>
              <a:rPr lang="ru-RU" dirty="0"/>
              <a:t>				- 26,5%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ru-RU" dirty="0"/>
              <a:t>инфаркт мозга </a:t>
            </a:r>
            <a:r>
              <a:rPr lang="ru-RU" sz="1400" dirty="0"/>
              <a:t>(</a:t>
            </a:r>
            <a:r>
              <a:rPr lang="en-US" sz="1400" dirty="0"/>
              <a:t>I63) </a:t>
            </a:r>
            <a:r>
              <a:rPr lang="ru-RU" dirty="0"/>
              <a:t>					</a:t>
            </a:r>
            <a:r>
              <a:rPr lang="en-US" dirty="0"/>
              <a:t>	</a:t>
            </a:r>
            <a:r>
              <a:rPr lang="ru-RU" dirty="0"/>
              <a:t>- 10%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ru-RU" dirty="0"/>
              <a:t>инфаркт миокарда</a:t>
            </a:r>
            <a:r>
              <a:rPr lang="en-US" dirty="0"/>
              <a:t> </a:t>
            </a:r>
            <a:r>
              <a:rPr lang="ru-RU" sz="1400" dirty="0"/>
              <a:t>(</a:t>
            </a:r>
            <a:r>
              <a:rPr lang="en-US" sz="1400" dirty="0"/>
              <a:t>I21-I22) </a:t>
            </a:r>
            <a:r>
              <a:rPr lang="ru-RU" dirty="0"/>
              <a:t>					- 6,2% 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ru-RU" dirty="0"/>
              <a:t>внутримозговые и внутричерепные кровоизлияния </a:t>
            </a:r>
            <a:r>
              <a:rPr lang="ru-RU" sz="1400" dirty="0"/>
              <a:t>(</a:t>
            </a:r>
            <a:r>
              <a:rPr lang="en-US" sz="1400" dirty="0"/>
              <a:t>I61-I62) </a:t>
            </a:r>
            <a:r>
              <a:rPr lang="ru-RU" dirty="0"/>
              <a:t>		- 5,1% 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ru-RU" dirty="0"/>
              <a:t>гипертоническая болезнь</a:t>
            </a:r>
            <a:r>
              <a:rPr lang="en-US" dirty="0"/>
              <a:t> </a:t>
            </a:r>
            <a:r>
              <a:rPr lang="ru-RU" sz="1400" dirty="0"/>
              <a:t>(</a:t>
            </a:r>
            <a:r>
              <a:rPr lang="en-US" sz="1400" dirty="0"/>
              <a:t>I10-I15) </a:t>
            </a:r>
            <a:r>
              <a:rPr lang="ru-RU" dirty="0"/>
              <a:t>					- 4,2%. 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534400" y="994454"/>
            <a:ext cx="36575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500" b="1" dirty="0">
                <a:solidFill>
                  <a:srgbClr val="002060"/>
                </a:solidFill>
              </a:rPr>
              <a:t>Система</a:t>
            </a:r>
            <a:r>
              <a:rPr lang="ru-RU" sz="1500" dirty="0"/>
              <a:t>  оказания  </a:t>
            </a:r>
            <a:r>
              <a:rPr lang="ru-RU" sz="1500" b="1" dirty="0">
                <a:solidFill>
                  <a:srgbClr val="002060"/>
                </a:solidFill>
              </a:rPr>
              <a:t>специализированной  медицинской  </a:t>
            </a:r>
            <a:r>
              <a:rPr lang="ru-RU" sz="1500" dirty="0"/>
              <a:t>помощи пациентам с ОНМК и ОКС в регионе представлена </a:t>
            </a:r>
            <a:r>
              <a:rPr lang="ru-RU" sz="1500" b="1" dirty="0">
                <a:solidFill>
                  <a:srgbClr val="002060"/>
                </a:solidFill>
              </a:rPr>
              <a:t>2 РСЦ и 16 ПСО</a:t>
            </a:r>
            <a:r>
              <a:rPr lang="ru-RU" sz="1500" dirty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/>
              <a:t> </a:t>
            </a:r>
            <a:r>
              <a:rPr lang="ru-RU" sz="1500" b="1" dirty="0">
                <a:solidFill>
                  <a:srgbClr val="002060"/>
                </a:solidFill>
              </a:rPr>
              <a:t>Доступность</a:t>
            </a:r>
            <a:r>
              <a:rPr lang="ru-RU" sz="1500" dirty="0"/>
              <a:t> специализированной помощи при ОНМК и ОКС - </a:t>
            </a:r>
            <a:r>
              <a:rPr lang="ru-RU" sz="1500" b="1" dirty="0">
                <a:solidFill>
                  <a:srgbClr val="002060"/>
                </a:solidFill>
              </a:rPr>
              <a:t>100%.</a:t>
            </a:r>
          </a:p>
          <a:p>
            <a:pPr>
              <a:buFont typeface="Arial" pitchFamily="34" charset="0"/>
              <a:buChar char="•"/>
            </a:pPr>
            <a:r>
              <a:rPr lang="ru-RU" sz="1500" b="1" dirty="0">
                <a:solidFill>
                  <a:srgbClr val="002060"/>
                </a:solidFill>
              </a:rPr>
              <a:t>Госпитализация</a:t>
            </a:r>
            <a:r>
              <a:rPr lang="ru-RU" sz="1500" dirty="0"/>
              <a:t> пациентов в </a:t>
            </a:r>
            <a:r>
              <a:rPr lang="ru-RU" sz="1500" b="1" dirty="0">
                <a:solidFill>
                  <a:srgbClr val="002060"/>
                </a:solidFill>
              </a:rPr>
              <a:t>профильные</a:t>
            </a:r>
            <a:r>
              <a:rPr lang="ru-RU" sz="1500" dirty="0"/>
              <a:t> кардиологические и неврологические отделения - </a:t>
            </a:r>
            <a:r>
              <a:rPr lang="ru-RU" sz="1500" b="1" dirty="0"/>
              <a:t>97,8%</a:t>
            </a:r>
          </a:p>
          <a:p>
            <a:endParaRPr lang="ru-RU" sz="1500" b="1" dirty="0"/>
          </a:p>
          <a:p>
            <a:r>
              <a:rPr lang="ru-RU" sz="1500" b="1" dirty="0">
                <a:solidFill>
                  <a:srgbClr val="C00000"/>
                </a:solidFill>
              </a:rPr>
              <a:t>Проблемы</a:t>
            </a:r>
            <a:r>
              <a:rPr lang="ru-RU" sz="15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500" b="1" dirty="0">
                <a:solidFill>
                  <a:srgbClr val="C00000"/>
                </a:solidFill>
              </a:rPr>
              <a:t>все центры ЧКВ</a:t>
            </a:r>
            <a:r>
              <a:rPr lang="ru-RU" sz="1500" dirty="0"/>
              <a:t> (2 РСЦ и ПСО с функцией ЧКВ центра) находятся </a:t>
            </a:r>
            <a:r>
              <a:rPr lang="ru-RU" sz="1500" b="1" dirty="0">
                <a:solidFill>
                  <a:srgbClr val="C00000"/>
                </a:solidFill>
              </a:rPr>
              <a:t>в Нижнем Новгороде</a:t>
            </a:r>
            <a:r>
              <a:rPr lang="ru-RU" sz="1500" dirty="0"/>
              <a:t>.  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/>
              <a:t>В зону </a:t>
            </a:r>
            <a:r>
              <a:rPr lang="ru-RU" sz="1500" b="1" dirty="0">
                <a:solidFill>
                  <a:srgbClr val="C00000"/>
                </a:solidFill>
              </a:rPr>
              <a:t>двухчасовой</a:t>
            </a:r>
            <a:r>
              <a:rPr lang="ru-RU" sz="1500" dirty="0"/>
              <a:t> доступности ЧКВ попадают только </a:t>
            </a:r>
            <a:r>
              <a:rPr lang="ru-RU" sz="1500" b="1" dirty="0">
                <a:solidFill>
                  <a:srgbClr val="C00000"/>
                </a:solidFill>
              </a:rPr>
              <a:t>40% пациентов</a:t>
            </a:r>
            <a:r>
              <a:rPr lang="ru-RU" sz="1500" dirty="0"/>
              <a:t>, 60% пациентов находятся вне этой зоны</a:t>
            </a:r>
          </a:p>
          <a:p>
            <a:pPr>
              <a:buFont typeface="Arial" pitchFamily="34" charset="0"/>
              <a:buChar char="•"/>
            </a:pPr>
            <a:r>
              <a:rPr lang="ru-RU" sz="1500" b="1" dirty="0">
                <a:solidFill>
                  <a:srgbClr val="C00000"/>
                </a:solidFill>
              </a:rPr>
              <a:t>Позднее обращение пациентов </a:t>
            </a:r>
            <a:r>
              <a:rPr lang="ru-RU" sz="1500" dirty="0"/>
              <a:t>в связи с низкой информированностью населения – </a:t>
            </a:r>
            <a:r>
              <a:rPr lang="ru-RU" sz="1500" b="1" dirty="0">
                <a:solidFill>
                  <a:srgbClr val="C00000"/>
                </a:solidFill>
              </a:rPr>
              <a:t>22%</a:t>
            </a:r>
            <a:r>
              <a:rPr lang="ru-RU" sz="1500" dirty="0">
                <a:solidFill>
                  <a:srgbClr val="C00000"/>
                </a:solidFill>
              </a:rPr>
              <a:t> </a:t>
            </a:r>
            <a:r>
              <a:rPr lang="ru-RU" sz="1500" dirty="0"/>
              <a:t>госпитализированы о в течении 2 часов от начала болевого синдрома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="" xmlns:p14="http://schemas.microsoft.com/office/powerpoint/2010/main" val="193151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Скругленный прямоугольник 275"/>
          <p:cNvSpPr/>
          <p:nvPr/>
        </p:nvSpPr>
        <p:spPr>
          <a:xfrm rot="16200000">
            <a:off x="9625665" y="355477"/>
            <a:ext cx="1781416" cy="3201834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7"/>
          <p:cNvGrpSpPr/>
          <p:nvPr/>
        </p:nvGrpSpPr>
        <p:grpSpPr>
          <a:xfrm>
            <a:off x="267132" y="3257423"/>
            <a:ext cx="11254326" cy="1341806"/>
            <a:chOff x="583662" y="3308223"/>
            <a:chExt cx="11254326" cy="1341806"/>
          </a:xfrm>
        </p:grpSpPr>
        <p:cxnSp>
          <p:nvCxnSpPr>
            <p:cNvPr id="236" name="Прямая со стрелкой 235">
              <a:extLst>
                <a:ext uri="{FF2B5EF4-FFF2-40B4-BE49-F238E27FC236}">
                  <a16:creationId xmlns:a16="http://schemas.microsoft.com/office/drawing/2014/main" xmlns="" id="{8384A022-B1B8-034E-AD80-E22D0255FB3D}"/>
                </a:ext>
              </a:extLst>
            </p:cNvPr>
            <p:cNvCxnSpPr/>
            <p:nvPr/>
          </p:nvCxnSpPr>
          <p:spPr>
            <a:xfrm flipV="1">
              <a:off x="583662" y="4341541"/>
              <a:ext cx="11254326" cy="1297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36"/>
            <p:cNvGrpSpPr/>
            <p:nvPr/>
          </p:nvGrpSpPr>
          <p:grpSpPr>
            <a:xfrm>
              <a:off x="705950" y="3308223"/>
              <a:ext cx="8953866" cy="1341806"/>
              <a:chOff x="705950" y="3308223"/>
              <a:chExt cx="8953866" cy="1341806"/>
            </a:xfrm>
          </p:grpSpPr>
          <p:grpSp>
            <p:nvGrpSpPr>
              <p:cNvPr id="4" name="Группа 236"/>
              <p:cNvGrpSpPr/>
              <p:nvPr/>
            </p:nvGrpSpPr>
            <p:grpSpPr>
              <a:xfrm>
                <a:off x="7232888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252" name="Овал 251">
                  <a:extLst>
                    <a:ext uri="{FF2B5EF4-FFF2-40B4-BE49-F238E27FC236}">
                      <a16:creationId xmlns:a16="http://schemas.microsoft.com/office/drawing/2014/main" xmlns="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53" name="Прямая соединительная линия 252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5" name="Группа 237"/>
              <p:cNvGrpSpPr/>
              <p:nvPr/>
            </p:nvGrpSpPr>
            <p:grpSpPr>
              <a:xfrm>
                <a:off x="5057242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250" name="Овал 249">
                  <a:extLst>
                    <a:ext uri="{FF2B5EF4-FFF2-40B4-BE49-F238E27FC236}">
                      <a16:creationId xmlns:a16="http://schemas.microsoft.com/office/drawing/2014/main" xmlns="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51" name="Прямая соединительная линия 250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" name="Группа 238"/>
              <p:cNvGrpSpPr/>
              <p:nvPr/>
            </p:nvGrpSpPr>
            <p:grpSpPr>
              <a:xfrm>
                <a:off x="2881596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248" name="Овал 247">
                  <a:extLst>
                    <a:ext uri="{FF2B5EF4-FFF2-40B4-BE49-F238E27FC236}">
                      <a16:creationId xmlns:a16="http://schemas.microsoft.com/office/drawing/2014/main" xmlns="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49" name="Прямая соединительная линия 248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8" name="Группа 239"/>
              <p:cNvGrpSpPr/>
              <p:nvPr/>
            </p:nvGrpSpPr>
            <p:grpSpPr>
              <a:xfrm>
                <a:off x="705950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246" name="Овал 245">
                  <a:extLst>
                    <a:ext uri="{FF2B5EF4-FFF2-40B4-BE49-F238E27FC236}">
                      <a16:creationId xmlns:a16="http://schemas.microsoft.com/office/drawing/2014/main" xmlns="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47" name="Прямая соединительная линия 246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9" name="Группа 240"/>
              <p:cNvGrpSpPr/>
              <p:nvPr/>
            </p:nvGrpSpPr>
            <p:grpSpPr>
              <a:xfrm>
                <a:off x="9408535" y="3308223"/>
                <a:ext cx="251281" cy="1328834"/>
                <a:chOff x="977895" y="1695356"/>
                <a:chExt cx="214781" cy="1135813"/>
              </a:xfrm>
            </p:grpSpPr>
            <p:sp>
              <p:nvSpPr>
                <p:cNvPr id="244" name="Овал 243">
                  <a:extLst>
                    <a:ext uri="{FF2B5EF4-FFF2-40B4-BE49-F238E27FC236}">
                      <a16:creationId xmlns:a16="http://schemas.microsoft.com/office/drawing/2014/main" xmlns="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45" name="Прямая соединительная линия 244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</a:br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«РАЗВИТИЕ СИСТЕМЫ ОКАЗАНИЯ ПЕРВИЧНОЙ МЕДИКО-САНИТАРНОЙ ПОМОЩИ»</a:t>
            </a:r>
            <a:endParaRPr lang="ru-RU" altLang="ru-RU" sz="1200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1A25B7D0-5411-AF4D-A8BD-0C71A2DD8C8F}"/>
              </a:ext>
            </a:extLst>
          </p:cNvPr>
          <p:cNvSpPr txBox="1"/>
          <p:nvPr/>
        </p:nvSpPr>
        <p:spPr>
          <a:xfrm>
            <a:off x="522297" y="2715079"/>
            <a:ext cx="1584762" cy="22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15 января 2019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F7F83892-5E89-3F4F-B33E-17EEF77D4089}"/>
              </a:ext>
            </a:extLst>
          </p:cNvPr>
          <p:cNvSpPr txBox="1"/>
          <p:nvPr/>
        </p:nvSpPr>
        <p:spPr>
          <a:xfrm>
            <a:off x="4561257" y="2731703"/>
            <a:ext cx="1584762" cy="22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15 февраля 2019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957B381E-CFFA-C446-86B5-659B25CD57D6}"/>
              </a:ext>
            </a:extLst>
          </p:cNvPr>
          <p:cNvSpPr txBox="1"/>
          <p:nvPr/>
        </p:nvSpPr>
        <p:spPr>
          <a:xfrm>
            <a:off x="6537436" y="2708716"/>
            <a:ext cx="1584762" cy="22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15 марта 2019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C0532C8F-A09E-EE4F-AE01-F0DA0C80FBB6}"/>
              </a:ext>
            </a:extLst>
          </p:cNvPr>
          <p:cNvSpPr txBox="1"/>
          <p:nvPr/>
        </p:nvSpPr>
        <p:spPr>
          <a:xfrm>
            <a:off x="2719210" y="1561921"/>
            <a:ext cx="18947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Утверждены правила распределения и предоставления межбюджетных трансфертов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4291C8B0-CEBE-A648-A645-CEF309B445E6}"/>
              </a:ext>
            </a:extLst>
          </p:cNvPr>
          <p:cNvSpPr txBox="1"/>
          <p:nvPr/>
        </p:nvSpPr>
        <p:spPr>
          <a:xfrm>
            <a:off x="4577195" y="1584926"/>
            <a:ext cx="20200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Заключены соглашения </a:t>
            </a:r>
            <a:endParaRPr lang="ru-RU" sz="1000" b="1" dirty="0" smtClean="0">
              <a:cs typeface="Arial" panose="020B0604020202020204" pitchFamily="34" charset="0"/>
            </a:endParaRPr>
          </a:p>
          <a:p>
            <a:r>
              <a:rPr lang="ru-RU" sz="1000" b="1" dirty="0" smtClean="0">
                <a:cs typeface="Arial" panose="020B0604020202020204" pitchFamily="34" charset="0"/>
              </a:rPr>
              <a:t>с 60 субъектами </a:t>
            </a:r>
            <a:r>
              <a:rPr lang="ru-RU" sz="1000" b="1" dirty="0">
                <a:cs typeface="Arial" panose="020B0604020202020204" pitchFamily="34" charset="0"/>
              </a:rPr>
              <a:t>о предоставлении межбюджетных трансфертов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E35D674-34D3-7545-A3CF-F2B06212FB6A}"/>
              </a:ext>
            </a:extLst>
          </p:cNvPr>
          <p:cNvSpPr txBox="1"/>
          <p:nvPr/>
        </p:nvSpPr>
        <p:spPr>
          <a:xfrm>
            <a:off x="6565767" y="1622271"/>
            <a:ext cx="165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cs typeface="Arial" panose="020B0604020202020204" pitchFamily="34" charset="0"/>
              </a:rPr>
              <a:t>До 60 </a:t>
            </a:r>
            <a:r>
              <a:rPr lang="ru-RU" sz="1000" b="1" dirty="0">
                <a:cs typeface="Arial" panose="020B0604020202020204" pitchFamily="34" charset="0"/>
              </a:rPr>
              <a:t>субъектов доведены межбюджетные трансферты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F7F83892-5E89-3F4F-B33E-17EEF77D4089}"/>
              </a:ext>
            </a:extLst>
          </p:cNvPr>
          <p:cNvSpPr txBox="1"/>
          <p:nvPr/>
        </p:nvSpPr>
        <p:spPr>
          <a:xfrm>
            <a:off x="537777" y="4449843"/>
            <a:ext cx="1584762" cy="22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15 мая 2019</a:t>
            </a:r>
            <a:endParaRPr lang="ru-RU" sz="1067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957B381E-CFFA-C446-86B5-659B25CD57D6}"/>
              </a:ext>
            </a:extLst>
          </p:cNvPr>
          <p:cNvSpPr txBox="1"/>
          <p:nvPr/>
        </p:nvSpPr>
        <p:spPr>
          <a:xfrm>
            <a:off x="2719210" y="4420166"/>
            <a:ext cx="1584762" cy="22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15 июня 2019</a:t>
            </a:r>
            <a:endParaRPr lang="ru-RU" sz="1067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4132D1A7-2095-E041-8CB7-1E8ED8CD568C}"/>
              </a:ext>
            </a:extLst>
          </p:cNvPr>
          <p:cNvSpPr txBox="1"/>
          <p:nvPr/>
        </p:nvSpPr>
        <p:spPr>
          <a:xfrm>
            <a:off x="4867551" y="4420166"/>
            <a:ext cx="1584762" cy="22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30 июня 2019</a:t>
            </a:r>
            <a:endParaRPr lang="ru-RU" sz="1067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xmlns="" id="{4291C8B0-CEBE-A648-A645-CEF309B445E6}"/>
              </a:ext>
            </a:extLst>
          </p:cNvPr>
          <p:cNvSpPr txBox="1"/>
          <p:nvPr/>
        </p:nvSpPr>
        <p:spPr>
          <a:xfrm>
            <a:off x="639377" y="3438608"/>
            <a:ext cx="1624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Земельный участок предоставлен заказчику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8E35D674-34D3-7545-A3CF-F2B06212FB6A}"/>
              </a:ext>
            </a:extLst>
          </p:cNvPr>
          <p:cNvSpPr txBox="1"/>
          <p:nvPr/>
        </p:nvSpPr>
        <p:spPr>
          <a:xfrm>
            <a:off x="2833111" y="3407602"/>
            <a:ext cx="2183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Получены положительные заключения по результатам государственных экспертиз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4ABE06BD-73A1-C744-A57D-8B10EEB7BAA8}"/>
              </a:ext>
            </a:extLst>
          </p:cNvPr>
          <p:cNvSpPr txBox="1"/>
          <p:nvPr/>
        </p:nvSpPr>
        <p:spPr>
          <a:xfrm>
            <a:off x="5055002" y="3452812"/>
            <a:ext cx="155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Получено разрешение на строительство </a:t>
            </a:r>
          </a:p>
        </p:txBody>
      </p:sp>
      <p:cxnSp>
        <p:nvCxnSpPr>
          <p:cNvPr id="210" name="Прямая со стрелкой 209">
            <a:extLst>
              <a:ext uri="{FF2B5EF4-FFF2-40B4-BE49-F238E27FC236}">
                <a16:creationId xmlns:a16="http://schemas.microsoft.com/office/drawing/2014/main" xmlns="" id="{8384A022-B1B8-034E-AD80-E22D0255FB3D}"/>
              </a:ext>
            </a:extLst>
          </p:cNvPr>
          <p:cNvCxnSpPr/>
          <p:nvPr/>
        </p:nvCxnSpPr>
        <p:spPr>
          <a:xfrm>
            <a:off x="267132" y="2600534"/>
            <a:ext cx="7602418" cy="1"/>
          </a:xfrm>
          <a:prstGeom prst="straightConnector1">
            <a:avLst/>
          </a:prstGeom>
          <a:ln w="25400">
            <a:solidFill>
              <a:srgbClr val="F13E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10"/>
          <p:cNvGrpSpPr/>
          <p:nvPr/>
        </p:nvGrpSpPr>
        <p:grpSpPr>
          <a:xfrm>
            <a:off x="6362516" y="1593727"/>
            <a:ext cx="251281" cy="1261862"/>
            <a:chOff x="-1001592" y="1752600"/>
            <a:chExt cx="214781" cy="1078569"/>
          </a:xfrm>
        </p:grpSpPr>
        <p:sp>
          <p:nvSpPr>
            <p:cNvPr id="268" name="Овал 267">
              <a:extLst>
                <a:ext uri="{FF2B5EF4-FFF2-40B4-BE49-F238E27FC236}">
                  <a16:creationId xmlns:a16="http://schemas.microsoft.com/office/drawing/2014/main" xmlns="" id="{1CFF16BF-C1B0-C640-80A5-2ED7402B916D}"/>
                </a:ext>
              </a:extLst>
            </p:cNvPr>
            <p:cNvSpPr/>
            <p:nvPr/>
          </p:nvSpPr>
          <p:spPr>
            <a:xfrm>
              <a:off x="-1001592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269" name="Прямая соединительная линия 268"/>
            <p:cNvCxnSpPr/>
            <p:nvPr/>
          </p:nvCxnSpPr>
          <p:spPr>
            <a:xfrm>
              <a:off x="-885983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" name="Группа 211"/>
          <p:cNvGrpSpPr/>
          <p:nvPr/>
        </p:nvGrpSpPr>
        <p:grpSpPr>
          <a:xfrm>
            <a:off x="4316117" y="1635221"/>
            <a:ext cx="251281" cy="1261862"/>
            <a:chOff x="153818" y="1752600"/>
            <a:chExt cx="214781" cy="1078569"/>
          </a:xfrm>
        </p:grpSpPr>
        <p:sp>
          <p:nvSpPr>
            <p:cNvPr id="266" name="Овал 265">
              <a:extLst>
                <a:ext uri="{FF2B5EF4-FFF2-40B4-BE49-F238E27FC236}">
                  <a16:creationId xmlns:a16="http://schemas.microsoft.com/office/drawing/2014/main" xmlns="" id="{1CFF16BF-C1B0-C640-80A5-2ED7402B916D}"/>
                </a:ext>
              </a:extLst>
            </p:cNvPr>
            <p:cNvSpPr/>
            <p:nvPr/>
          </p:nvSpPr>
          <p:spPr>
            <a:xfrm>
              <a:off x="153818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267" name="Прямая соединительная линия 266"/>
            <p:cNvCxnSpPr/>
            <p:nvPr/>
          </p:nvCxnSpPr>
          <p:spPr>
            <a:xfrm>
              <a:off x="260077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Группа 212"/>
          <p:cNvGrpSpPr/>
          <p:nvPr/>
        </p:nvGrpSpPr>
        <p:grpSpPr>
          <a:xfrm>
            <a:off x="388096" y="1634188"/>
            <a:ext cx="251281" cy="1261862"/>
            <a:chOff x="977895" y="1752600"/>
            <a:chExt cx="214781" cy="1078569"/>
          </a:xfrm>
        </p:grpSpPr>
        <p:sp>
          <p:nvSpPr>
            <p:cNvPr id="264" name="Овал 263">
              <a:extLst>
                <a:ext uri="{FF2B5EF4-FFF2-40B4-BE49-F238E27FC236}">
                  <a16:creationId xmlns:a16="http://schemas.microsoft.com/office/drawing/2014/main" xmlns="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265" name="Прямая соединительная линия 264"/>
            <p:cNvCxnSpPr/>
            <p:nvPr/>
          </p:nvCxnSpPr>
          <p:spPr>
            <a:xfrm>
              <a:off x="1084154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214" name="Рисунок 2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921" y="2058121"/>
            <a:ext cx="1146797" cy="860096"/>
          </a:xfrm>
          <a:prstGeom prst="rect">
            <a:avLst/>
          </a:prstGeom>
        </p:spPr>
      </p:pic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1A25B7D0-5411-AF4D-A8BD-0C71A2DD8C8F}"/>
              </a:ext>
            </a:extLst>
          </p:cNvPr>
          <p:cNvSpPr txBox="1"/>
          <p:nvPr/>
        </p:nvSpPr>
        <p:spPr>
          <a:xfrm>
            <a:off x="7089760" y="4408278"/>
            <a:ext cx="1584762" cy="22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20 июля 2019</a:t>
            </a:r>
            <a:endParaRPr lang="ru-RU" sz="1067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F7F83892-5E89-3F4F-B33E-17EEF77D4089}"/>
              </a:ext>
            </a:extLst>
          </p:cNvPr>
          <p:cNvSpPr txBox="1"/>
          <p:nvPr/>
        </p:nvSpPr>
        <p:spPr>
          <a:xfrm>
            <a:off x="563177" y="6078619"/>
            <a:ext cx="1584762" cy="22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20 </a:t>
            </a:r>
            <a:r>
              <a:rPr lang="ru-RU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октября 2019</a:t>
            </a:r>
            <a:endParaRPr lang="ru-RU" sz="1067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957B381E-CFFA-C446-86B5-659B25CD57D6}"/>
              </a:ext>
            </a:extLst>
          </p:cNvPr>
          <p:cNvSpPr txBox="1"/>
          <p:nvPr/>
        </p:nvSpPr>
        <p:spPr>
          <a:xfrm>
            <a:off x="2756911" y="6078619"/>
            <a:ext cx="1584762" cy="22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30 октября 2019</a:t>
            </a:r>
            <a:endParaRPr lang="ru-RU" sz="1067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4132D1A7-2095-E041-8CB7-1E8ED8CD568C}"/>
              </a:ext>
            </a:extLst>
          </p:cNvPr>
          <p:cNvSpPr txBox="1"/>
          <p:nvPr/>
        </p:nvSpPr>
        <p:spPr>
          <a:xfrm>
            <a:off x="4892951" y="6078619"/>
            <a:ext cx="1584762" cy="22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15 ноября 2019</a:t>
            </a:r>
            <a:endParaRPr lang="ru-RU" sz="1067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C0532C8F-A09E-EE4F-AE01-F0DA0C80FBB6}"/>
              </a:ext>
            </a:extLst>
          </p:cNvPr>
          <p:cNvSpPr txBox="1"/>
          <p:nvPr/>
        </p:nvSpPr>
        <p:spPr>
          <a:xfrm>
            <a:off x="7118918" y="3395596"/>
            <a:ext cx="190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Предоставлен отчет об использовании межбюджетных трансфертов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8E35D674-34D3-7545-A3CF-F2B06212FB6A}"/>
              </a:ext>
            </a:extLst>
          </p:cNvPr>
          <p:cNvSpPr txBox="1"/>
          <p:nvPr/>
        </p:nvSpPr>
        <p:spPr>
          <a:xfrm>
            <a:off x="2828977" y="5083892"/>
            <a:ext cx="199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Заключение органа государственного строительного надзора получено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4ABE06BD-73A1-C744-A57D-8B10EEB7BAA8}"/>
              </a:ext>
            </a:extLst>
          </p:cNvPr>
          <p:cNvSpPr txBox="1"/>
          <p:nvPr/>
        </p:nvSpPr>
        <p:spPr>
          <a:xfrm>
            <a:off x="5001956" y="5097268"/>
            <a:ext cx="184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Объект недвижимого имущества введен в эксплуатацию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4291C8B0-CEBE-A648-A645-CEF309B445E6}"/>
              </a:ext>
            </a:extLst>
          </p:cNvPr>
          <p:cNvSpPr txBox="1"/>
          <p:nvPr/>
        </p:nvSpPr>
        <p:spPr>
          <a:xfrm>
            <a:off x="9343286" y="3396435"/>
            <a:ext cx="1624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Строительно-монтажные работы завершены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F7F83892-5E89-3F4F-B33E-17EEF77D4089}"/>
              </a:ext>
            </a:extLst>
          </p:cNvPr>
          <p:cNvSpPr txBox="1"/>
          <p:nvPr/>
        </p:nvSpPr>
        <p:spPr>
          <a:xfrm>
            <a:off x="9232641" y="4412309"/>
            <a:ext cx="1584762" cy="22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30 сентября 2019</a:t>
            </a:r>
            <a:endParaRPr lang="ru-RU" sz="1067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C0532C8F-A09E-EE4F-AE01-F0DA0C80FBB6}"/>
              </a:ext>
            </a:extLst>
          </p:cNvPr>
          <p:cNvSpPr txBox="1"/>
          <p:nvPr/>
        </p:nvSpPr>
        <p:spPr>
          <a:xfrm>
            <a:off x="639377" y="5068291"/>
            <a:ext cx="1483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Предоставлен отчет об использовании межбюджетных трансфертов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4ABE06BD-73A1-C744-A57D-8B10EEB7BAA8}"/>
              </a:ext>
            </a:extLst>
          </p:cNvPr>
          <p:cNvSpPr txBox="1"/>
          <p:nvPr/>
        </p:nvSpPr>
        <p:spPr>
          <a:xfrm>
            <a:off x="7152392" y="5043706"/>
            <a:ext cx="1939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Государственная регистрация права на объект недвижимого имущества произведена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xmlns="" id="{4132D1A7-2095-E041-8CB7-1E8ED8CD568C}"/>
              </a:ext>
            </a:extLst>
          </p:cNvPr>
          <p:cNvSpPr txBox="1"/>
          <p:nvPr/>
        </p:nvSpPr>
        <p:spPr>
          <a:xfrm>
            <a:off x="7042441" y="6078619"/>
            <a:ext cx="1584762" cy="22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10 декабря 2019</a:t>
            </a:r>
            <a:endParaRPr lang="ru-RU" sz="1067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4ABE06BD-73A1-C744-A57D-8B10EEB7BAA8}"/>
              </a:ext>
            </a:extLst>
          </p:cNvPr>
          <p:cNvSpPr txBox="1"/>
          <p:nvPr/>
        </p:nvSpPr>
        <p:spPr>
          <a:xfrm>
            <a:off x="9338602" y="5070588"/>
            <a:ext cx="1593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Предоставлен отчет об использовании межбюджетных трансфертов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4132D1A7-2095-E041-8CB7-1E8ED8CD568C}"/>
              </a:ext>
            </a:extLst>
          </p:cNvPr>
          <p:cNvSpPr txBox="1"/>
          <p:nvPr/>
        </p:nvSpPr>
        <p:spPr>
          <a:xfrm>
            <a:off x="9297556" y="6078619"/>
            <a:ext cx="1584762" cy="22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20 декабря 2019</a:t>
            </a:r>
            <a:endParaRPr lang="ru-RU" sz="1067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242" name="Рисунок 2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0896" y="2209167"/>
            <a:ext cx="1146797" cy="860096"/>
          </a:xfrm>
          <a:prstGeom prst="rect">
            <a:avLst/>
          </a:prstGeom>
        </p:spPr>
      </p:pic>
      <p:pic>
        <p:nvPicPr>
          <p:cNvPr id="243" name="Рисунок 2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961" y="2218314"/>
            <a:ext cx="1146797" cy="860096"/>
          </a:xfrm>
          <a:prstGeom prst="rect">
            <a:avLst/>
          </a:prstGeom>
        </p:spPr>
      </p:pic>
      <p:grpSp>
        <p:nvGrpSpPr>
          <p:cNvPr id="13" name="Группа 276"/>
          <p:cNvGrpSpPr/>
          <p:nvPr/>
        </p:nvGrpSpPr>
        <p:grpSpPr>
          <a:xfrm>
            <a:off x="9010997" y="1219519"/>
            <a:ext cx="3012681" cy="1428382"/>
            <a:chOff x="8361609" y="3820715"/>
            <a:chExt cx="3505975" cy="1428382"/>
          </a:xfrm>
          <a:solidFill>
            <a:srgbClr val="80C535"/>
          </a:solidFill>
        </p:grpSpPr>
        <p:sp>
          <p:nvSpPr>
            <p:cNvPr id="278" name="Прямоугольник 277"/>
            <p:cNvSpPr/>
            <p:nvPr/>
          </p:nvSpPr>
          <p:spPr>
            <a:xfrm>
              <a:off x="8379406" y="4233434"/>
              <a:ext cx="348817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kern="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создано</a:t>
              </a:r>
              <a:r>
                <a:rPr lang="ru-RU" sz="1400" b="1" kern="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ru-RU" kern="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более 350 </a:t>
              </a:r>
              <a:r>
                <a:rPr lang="ru-RU" sz="1200" b="1" dirty="0">
                  <a:solidFill>
                    <a:schemeClr val="bg1"/>
                  </a:solidFill>
                </a:rPr>
                <a:t>новых фельдшерских, фельдшерско-акушерских пунктов, врачебных амбулаторий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/>
              </a:r>
              <a:br>
                <a:rPr lang="ru-RU" sz="1200" b="1" dirty="0" smtClean="0">
                  <a:solidFill>
                    <a:schemeClr val="bg1"/>
                  </a:solidFill>
                </a:rPr>
              </a:br>
              <a:r>
                <a:rPr lang="ru-RU" kern="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в 60 </a:t>
              </a:r>
              <a:r>
                <a:rPr lang="ru-RU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субъектах </a:t>
              </a:r>
            </a:p>
          </p:txBody>
        </p:sp>
        <p:sp>
          <p:nvSpPr>
            <p:cNvPr id="279" name="Прямоугольник 278"/>
            <p:cNvSpPr/>
            <p:nvPr/>
          </p:nvSpPr>
          <p:spPr>
            <a:xfrm>
              <a:off x="8532046" y="3820715"/>
              <a:ext cx="2919618" cy="230833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noAutofit/>
            </a:bodyPr>
            <a:lstStyle/>
            <a:p>
              <a:r>
                <a:rPr lang="ru-RU" sz="2000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</a:t>
              </a:r>
              <a:endParaRPr lang="ru-RU" sz="2800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Прямоугольник 279"/>
            <p:cNvSpPr/>
            <p:nvPr/>
          </p:nvSpPr>
          <p:spPr>
            <a:xfrm>
              <a:off x="8361609" y="4175690"/>
              <a:ext cx="2768667" cy="62506"/>
            </a:xfrm>
            <a:prstGeom prst="round2Same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2101265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" name="Группа 280"/>
          <p:cNvGrpSpPr/>
          <p:nvPr/>
        </p:nvGrpSpPr>
        <p:grpSpPr>
          <a:xfrm>
            <a:off x="267132" y="4933461"/>
            <a:ext cx="11254326" cy="1341806"/>
            <a:chOff x="583662" y="3308223"/>
            <a:chExt cx="11254326" cy="1341806"/>
          </a:xfrm>
        </p:grpSpPr>
        <p:cxnSp>
          <p:nvCxnSpPr>
            <p:cNvPr id="282" name="Прямая со стрелкой 281">
              <a:extLst>
                <a:ext uri="{FF2B5EF4-FFF2-40B4-BE49-F238E27FC236}">
                  <a16:creationId xmlns:a16="http://schemas.microsoft.com/office/drawing/2014/main" xmlns="" id="{8384A022-B1B8-034E-AD80-E22D0255FB3D}"/>
                </a:ext>
              </a:extLst>
            </p:cNvPr>
            <p:cNvCxnSpPr/>
            <p:nvPr/>
          </p:nvCxnSpPr>
          <p:spPr>
            <a:xfrm flipV="1">
              <a:off x="583662" y="4341541"/>
              <a:ext cx="11254326" cy="1297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Группа 282"/>
            <p:cNvGrpSpPr/>
            <p:nvPr/>
          </p:nvGrpSpPr>
          <p:grpSpPr>
            <a:xfrm>
              <a:off x="705950" y="3308223"/>
              <a:ext cx="8953866" cy="1341806"/>
              <a:chOff x="705950" y="3308223"/>
              <a:chExt cx="8953866" cy="1341806"/>
            </a:xfrm>
          </p:grpSpPr>
          <p:grpSp>
            <p:nvGrpSpPr>
              <p:cNvPr id="16" name="Группа 283"/>
              <p:cNvGrpSpPr/>
              <p:nvPr/>
            </p:nvGrpSpPr>
            <p:grpSpPr>
              <a:xfrm>
                <a:off x="7232888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297" name="Овал 296">
                  <a:extLst>
                    <a:ext uri="{FF2B5EF4-FFF2-40B4-BE49-F238E27FC236}">
                      <a16:creationId xmlns:a16="http://schemas.microsoft.com/office/drawing/2014/main" xmlns="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98" name="Прямая соединительная линия 297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7" name="Группа 284"/>
              <p:cNvGrpSpPr/>
              <p:nvPr/>
            </p:nvGrpSpPr>
            <p:grpSpPr>
              <a:xfrm>
                <a:off x="5057242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295" name="Овал 294">
                  <a:extLst>
                    <a:ext uri="{FF2B5EF4-FFF2-40B4-BE49-F238E27FC236}">
                      <a16:creationId xmlns:a16="http://schemas.microsoft.com/office/drawing/2014/main" xmlns="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96" name="Прямая соединительная линия 295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8" name="Группа 285"/>
              <p:cNvGrpSpPr/>
              <p:nvPr/>
            </p:nvGrpSpPr>
            <p:grpSpPr>
              <a:xfrm>
                <a:off x="2881596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293" name="Овал 292">
                  <a:extLst>
                    <a:ext uri="{FF2B5EF4-FFF2-40B4-BE49-F238E27FC236}">
                      <a16:creationId xmlns:a16="http://schemas.microsoft.com/office/drawing/2014/main" xmlns="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94" name="Прямая соединительная линия 293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9" name="Группа 286"/>
              <p:cNvGrpSpPr/>
              <p:nvPr/>
            </p:nvGrpSpPr>
            <p:grpSpPr>
              <a:xfrm>
                <a:off x="705950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291" name="Овал 290">
                  <a:extLst>
                    <a:ext uri="{FF2B5EF4-FFF2-40B4-BE49-F238E27FC236}">
                      <a16:creationId xmlns:a16="http://schemas.microsoft.com/office/drawing/2014/main" xmlns="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92" name="Прямая соединительная линия 291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20" name="Группа 287"/>
              <p:cNvGrpSpPr/>
              <p:nvPr/>
            </p:nvGrpSpPr>
            <p:grpSpPr>
              <a:xfrm>
                <a:off x="9408535" y="3308223"/>
                <a:ext cx="251281" cy="1328834"/>
                <a:chOff x="977895" y="1695356"/>
                <a:chExt cx="214781" cy="1135813"/>
              </a:xfrm>
            </p:grpSpPr>
            <p:sp>
              <p:nvSpPr>
                <p:cNvPr id="289" name="Овал 288">
                  <a:extLst>
                    <a:ext uri="{FF2B5EF4-FFF2-40B4-BE49-F238E27FC236}">
                      <a16:creationId xmlns:a16="http://schemas.microsoft.com/office/drawing/2014/main" xmlns="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90" name="Прямая соединительная линия 289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1A25B7D0-5411-AF4D-A8BD-0C71A2DD8C8F}"/>
              </a:ext>
            </a:extLst>
          </p:cNvPr>
          <p:cNvSpPr txBox="1"/>
          <p:nvPr/>
        </p:nvSpPr>
        <p:spPr>
          <a:xfrm>
            <a:off x="2696590" y="2710357"/>
            <a:ext cx="1584762" cy="22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15 января 2019</a:t>
            </a:r>
          </a:p>
        </p:txBody>
      </p:sp>
      <p:grpSp>
        <p:nvGrpSpPr>
          <p:cNvPr id="21" name="Группа 85"/>
          <p:cNvGrpSpPr/>
          <p:nvPr/>
        </p:nvGrpSpPr>
        <p:grpSpPr>
          <a:xfrm>
            <a:off x="2335296" y="1593236"/>
            <a:ext cx="251281" cy="1261862"/>
            <a:chOff x="977895" y="1752600"/>
            <a:chExt cx="214781" cy="1078569"/>
          </a:xfrm>
        </p:grpSpPr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xmlns="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>
              <a:off x="1084154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C0532C8F-A09E-EE4F-AE01-F0DA0C80FBB6}"/>
              </a:ext>
            </a:extLst>
          </p:cNvPr>
          <p:cNvSpPr txBox="1"/>
          <p:nvPr/>
        </p:nvSpPr>
        <p:spPr>
          <a:xfrm>
            <a:off x="545215" y="1551818"/>
            <a:ext cx="204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Утверждено распределение межбюджетных трансфертов по субъектам Российской Федерации (муниципальным образованиям)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6470" y="2129534"/>
            <a:ext cx="1146797" cy="860096"/>
          </a:xfrm>
          <a:prstGeom prst="rect">
            <a:avLst/>
          </a:prstGeom>
        </p:spPr>
      </p:pic>
      <p:sp>
        <p:nvSpPr>
          <p:cNvPr id="91" name="Прямоугольник 90"/>
          <p:cNvSpPr/>
          <p:nvPr/>
        </p:nvSpPr>
        <p:spPr>
          <a:xfrm>
            <a:off x="512413" y="987490"/>
            <a:ext cx="8561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Завершение формирования сети медицинских организаций первичного звена здравоохранения</a:t>
            </a:r>
            <a:endParaRPr lang="ru-RU" sz="1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91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" name="Номер слайда 9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2062A-11D8-4423-986C-B97B0F908BD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9" y="3962933"/>
            <a:ext cx="1147414" cy="8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A67B4919-E54B-4314-9FFA-97D80F8CA0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202" t="6656" r="8722" b="11965"/>
          <a:stretch/>
        </p:blipFill>
        <p:spPr>
          <a:xfrm>
            <a:off x="8883145" y="874055"/>
            <a:ext cx="3075809" cy="4241092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36" name="Прямая со стрелкой 235">
            <a:extLst>
              <a:ext uri="{FF2B5EF4-FFF2-40B4-BE49-F238E27FC236}">
                <a16:creationId xmlns="" xmlns:a16="http://schemas.microsoft.com/office/drawing/2014/main" id="{8384A022-B1B8-034E-AD80-E22D0255FB3D}"/>
              </a:ext>
            </a:extLst>
          </p:cNvPr>
          <p:cNvCxnSpPr>
            <a:cxnSpLocks/>
          </p:cNvCxnSpPr>
          <p:nvPr/>
        </p:nvCxnSpPr>
        <p:spPr>
          <a:xfrm flipV="1">
            <a:off x="267132" y="4317173"/>
            <a:ext cx="8167781" cy="31267"/>
          </a:xfrm>
          <a:prstGeom prst="straightConnector1">
            <a:avLst/>
          </a:prstGeom>
          <a:solidFill>
            <a:srgbClr val="FF0000"/>
          </a:solidFill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37"/>
          <p:cNvGrpSpPr/>
          <p:nvPr/>
        </p:nvGrpSpPr>
        <p:grpSpPr>
          <a:xfrm>
            <a:off x="4865029" y="3310222"/>
            <a:ext cx="251281" cy="1328834"/>
            <a:chOff x="977895" y="1695356"/>
            <a:chExt cx="214781" cy="1135813"/>
          </a:xfrm>
          <a:solidFill>
            <a:srgbClr val="FF0000"/>
          </a:solidFill>
        </p:grpSpPr>
        <p:sp>
          <p:nvSpPr>
            <p:cNvPr id="250" name="Овал 249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251" name="Прямая соединительная линия 250"/>
            <p:cNvCxnSpPr/>
            <p:nvPr/>
          </p:nvCxnSpPr>
          <p:spPr>
            <a:xfrm>
              <a:off x="1084154" y="1695356"/>
              <a:ext cx="0" cy="1135813"/>
            </a:xfrm>
            <a:prstGeom prst="line">
              <a:avLst/>
            </a:prstGeom>
            <a:grpFill/>
            <a:ln w="9525" cap="flat">
              <a:solidFill>
                <a:srgbClr val="0070C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" name="Группа 238"/>
          <p:cNvGrpSpPr/>
          <p:nvPr/>
        </p:nvGrpSpPr>
        <p:grpSpPr>
          <a:xfrm>
            <a:off x="2565066" y="3270395"/>
            <a:ext cx="251281" cy="1328834"/>
            <a:chOff x="977895" y="1695356"/>
            <a:chExt cx="214781" cy="1135813"/>
          </a:xfrm>
          <a:solidFill>
            <a:srgbClr val="FF0000"/>
          </a:solidFill>
        </p:grpSpPr>
        <p:sp>
          <p:nvSpPr>
            <p:cNvPr id="248" name="Овал 247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249" name="Прямая соединительная линия 248"/>
            <p:cNvCxnSpPr/>
            <p:nvPr/>
          </p:nvCxnSpPr>
          <p:spPr>
            <a:xfrm>
              <a:off x="1084154" y="1695356"/>
              <a:ext cx="0" cy="1135813"/>
            </a:xfrm>
            <a:prstGeom prst="line">
              <a:avLst/>
            </a:prstGeom>
            <a:grpFill/>
            <a:ln w="9525" cap="flat">
              <a:solidFill>
                <a:srgbClr val="0070C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" name="Группа 239"/>
          <p:cNvGrpSpPr/>
          <p:nvPr/>
        </p:nvGrpSpPr>
        <p:grpSpPr>
          <a:xfrm>
            <a:off x="365809" y="3327114"/>
            <a:ext cx="251281" cy="1328834"/>
            <a:chOff x="977895" y="1695356"/>
            <a:chExt cx="214781" cy="1135813"/>
          </a:xfrm>
          <a:solidFill>
            <a:srgbClr val="FF0000"/>
          </a:solidFill>
        </p:grpSpPr>
        <p:sp>
          <p:nvSpPr>
            <p:cNvPr id="246" name="Овал 245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247" name="Прямая соединительная линия 246"/>
            <p:cNvCxnSpPr/>
            <p:nvPr/>
          </p:nvCxnSpPr>
          <p:spPr>
            <a:xfrm>
              <a:off x="1084154" y="1695356"/>
              <a:ext cx="0" cy="1135813"/>
            </a:xfrm>
            <a:prstGeom prst="line">
              <a:avLst/>
            </a:prstGeom>
            <a:grpFill/>
            <a:ln w="9525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1A25B7D0-5411-AF4D-A8BD-0C71A2DD8C8F}"/>
              </a:ext>
            </a:extLst>
          </p:cNvPr>
          <p:cNvSpPr txBox="1"/>
          <p:nvPr/>
        </p:nvSpPr>
        <p:spPr>
          <a:xfrm>
            <a:off x="522296" y="2688204"/>
            <a:ext cx="113089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31 января 2019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="" xmlns:a16="http://schemas.microsoft.com/office/drawing/2014/main" id="{F7F83892-5E89-3F4F-B33E-17EEF77D4089}"/>
              </a:ext>
            </a:extLst>
          </p:cNvPr>
          <p:cNvSpPr txBox="1"/>
          <p:nvPr/>
        </p:nvSpPr>
        <p:spPr>
          <a:xfrm>
            <a:off x="4647368" y="2620480"/>
            <a:ext cx="114679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15 февраля 2019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957B381E-CFFA-C446-86B5-659B25CD57D6}"/>
              </a:ext>
            </a:extLst>
          </p:cNvPr>
          <p:cNvSpPr txBox="1"/>
          <p:nvPr/>
        </p:nvSpPr>
        <p:spPr>
          <a:xfrm>
            <a:off x="6613797" y="2586387"/>
            <a:ext cx="84013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1 марта 2019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C0532C8F-A09E-EE4F-AE01-F0DA0C80FBB6}"/>
              </a:ext>
            </a:extLst>
          </p:cNvPr>
          <p:cNvSpPr txBox="1"/>
          <p:nvPr/>
        </p:nvSpPr>
        <p:spPr>
          <a:xfrm>
            <a:off x="2719210" y="1561921"/>
            <a:ext cx="1894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Определено </a:t>
            </a:r>
          </a:p>
          <a:p>
            <a:r>
              <a:rPr lang="ru-RU" sz="1000" b="1" dirty="0"/>
              <a:t>не менее 90 региональных </a:t>
            </a:r>
            <a:br>
              <a:rPr lang="ru-RU" sz="1000" b="1" dirty="0"/>
            </a:br>
            <a:r>
              <a:rPr lang="ru-RU" sz="1000" b="1" dirty="0"/>
              <a:t>мед. организаций  для участия в оснащении медицинским оборудованием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4291C8B0-CEBE-A648-A645-CEF309B445E6}"/>
              </a:ext>
            </a:extLst>
          </p:cNvPr>
          <p:cNvSpPr txBox="1"/>
          <p:nvPr/>
        </p:nvSpPr>
        <p:spPr>
          <a:xfrm>
            <a:off x="4577195" y="1584926"/>
            <a:ext cx="2020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Определено не менее 100 МО, на базе которых планируется создать  ЦАОП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="" xmlns:a16="http://schemas.microsoft.com/office/drawing/2014/main" id="{8E35D674-34D3-7545-A3CF-F2B06212FB6A}"/>
              </a:ext>
            </a:extLst>
          </p:cNvPr>
          <p:cNvSpPr txBox="1"/>
          <p:nvPr/>
        </p:nvSpPr>
        <p:spPr>
          <a:xfrm>
            <a:off x="6630323" y="1490655"/>
            <a:ext cx="1512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Разработаны </a:t>
            </a:r>
            <a:br>
              <a:rPr lang="ru-RU" sz="1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и доведены до субъектов </a:t>
            </a:r>
            <a:br>
              <a:rPr lang="ru-RU" sz="1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требования </a:t>
            </a:r>
            <a:br>
              <a:rPr lang="ru-RU" sz="1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к региональным программам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F7F83892-5E89-3F4F-B33E-17EEF77D4089}"/>
              </a:ext>
            </a:extLst>
          </p:cNvPr>
          <p:cNvSpPr txBox="1"/>
          <p:nvPr/>
        </p:nvSpPr>
        <p:spPr>
          <a:xfrm>
            <a:off x="545216" y="4533727"/>
            <a:ext cx="96228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F0000"/>
                </a:solidFill>
                <a:cs typeface="Arial" panose="020B0604020202020204" pitchFamily="34" charset="0"/>
              </a:rPr>
              <a:t>31 марта 2019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="" xmlns:a16="http://schemas.microsoft.com/office/drawing/2014/main" id="{4291C8B0-CEBE-A648-A645-CEF309B445E6}"/>
              </a:ext>
            </a:extLst>
          </p:cNvPr>
          <p:cNvSpPr txBox="1"/>
          <p:nvPr/>
        </p:nvSpPr>
        <p:spPr>
          <a:xfrm>
            <a:off x="638056" y="3369642"/>
            <a:ext cx="1891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Разработаны методики расчета основных показателей федерального проекта (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приказ Минздрава России от 29.03.2019 № 180)</a:t>
            </a:r>
          </a:p>
          <a:p>
            <a:endParaRPr lang="ru-RU" sz="10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ru-RU" sz="10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210" name="Прямая со стрелкой 209">
            <a:extLst>
              <a:ext uri="{FF2B5EF4-FFF2-40B4-BE49-F238E27FC236}">
                <a16:creationId xmlns="" xmlns:a16="http://schemas.microsoft.com/office/drawing/2014/main" id="{8384A022-B1B8-034E-AD80-E22D0255FB3D}"/>
              </a:ext>
            </a:extLst>
          </p:cNvPr>
          <p:cNvCxnSpPr>
            <a:cxnSpLocks/>
          </p:cNvCxnSpPr>
          <p:nvPr/>
        </p:nvCxnSpPr>
        <p:spPr>
          <a:xfrm flipV="1">
            <a:off x="267132" y="2479890"/>
            <a:ext cx="8167781" cy="120645"/>
          </a:xfrm>
          <a:prstGeom prst="straightConnector1">
            <a:avLst/>
          </a:prstGeom>
          <a:ln w="25400">
            <a:solidFill>
              <a:srgbClr val="F13E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10"/>
          <p:cNvGrpSpPr/>
          <p:nvPr/>
        </p:nvGrpSpPr>
        <p:grpSpPr>
          <a:xfrm>
            <a:off x="6362516" y="1593727"/>
            <a:ext cx="251281" cy="1261862"/>
            <a:chOff x="-1001592" y="1752600"/>
            <a:chExt cx="214781" cy="1078569"/>
          </a:xfrm>
        </p:grpSpPr>
        <p:sp>
          <p:nvSpPr>
            <p:cNvPr id="268" name="Овал 267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-1001592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269" name="Прямая соединительная линия 268"/>
            <p:cNvCxnSpPr/>
            <p:nvPr/>
          </p:nvCxnSpPr>
          <p:spPr>
            <a:xfrm>
              <a:off x="-885983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" name="Группа 211"/>
          <p:cNvGrpSpPr/>
          <p:nvPr/>
        </p:nvGrpSpPr>
        <p:grpSpPr>
          <a:xfrm>
            <a:off x="4316117" y="1635221"/>
            <a:ext cx="251281" cy="1261862"/>
            <a:chOff x="153818" y="1752600"/>
            <a:chExt cx="214781" cy="1078569"/>
          </a:xfrm>
        </p:grpSpPr>
        <p:sp>
          <p:nvSpPr>
            <p:cNvPr id="266" name="Овал 265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153818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267" name="Прямая соединительная линия 266"/>
            <p:cNvCxnSpPr/>
            <p:nvPr/>
          </p:nvCxnSpPr>
          <p:spPr>
            <a:xfrm>
              <a:off x="260077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" name="Группа 212"/>
          <p:cNvGrpSpPr/>
          <p:nvPr/>
        </p:nvGrpSpPr>
        <p:grpSpPr>
          <a:xfrm>
            <a:off x="388096" y="1634188"/>
            <a:ext cx="251281" cy="1261862"/>
            <a:chOff x="977895" y="1752600"/>
            <a:chExt cx="214781" cy="1078569"/>
          </a:xfrm>
        </p:grpSpPr>
        <p:sp>
          <p:nvSpPr>
            <p:cNvPr id="264" name="Овал 263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265" name="Прямая соединительная линия 264"/>
            <p:cNvCxnSpPr/>
            <p:nvPr/>
          </p:nvCxnSpPr>
          <p:spPr>
            <a:xfrm>
              <a:off x="1084154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214" name="Рисунок 2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00" y="4223607"/>
            <a:ext cx="1146797" cy="860096"/>
          </a:xfrm>
          <a:prstGeom prst="rect">
            <a:avLst/>
          </a:prstGeom>
        </p:spPr>
      </p:pic>
      <p:pic>
        <p:nvPicPr>
          <p:cNvPr id="242" name="Рисунок 2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177" y="2199551"/>
            <a:ext cx="1146797" cy="860096"/>
          </a:xfrm>
          <a:prstGeom prst="rect">
            <a:avLst/>
          </a:prstGeom>
        </p:spPr>
      </p:pic>
      <p:pic>
        <p:nvPicPr>
          <p:cNvPr id="243" name="Рисунок 2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61" y="2218314"/>
            <a:ext cx="1146797" cy="860096"/>
          </a:xfrm>
          <a:prstGeom prst="rect">
            <a:avLst/>
          </a:prstGeom>
        </p:spPr>
      </p:pic>
      <p:grpSp>
        <p:nvGrpSpPr>
          <p:cNvPr id="8" name="Группа 276"/>
          <p:cNvGrpSpPr/>
          <p:nvPr/>
        </p:nvGrpSpPr>
        <p:grpSpPr>
          <a:xfrm>
            <a:off x="8914132" y="1259822"/>
            <a:ext cx="3255617" cy="1428382"/>
            <a:chOff x="8361609" y="3820715"/>
            <a:chExt cx="3505975" cy="1428382"/>
          </a:xfrm>
          <a:solidFill>
            <a:srgbClr val="80C535"/>
          </a:solidFill>
        </p:grpSpPr>
        <p:sp>
          <p:nvSpPr>
            <p:cNvPr id="278" name="Прямоугольник 277"/>
            <p:cNvSpPr/>
            <p:nvPr/>
          </p:nvSpPr>
          <p:spPr>
            <a:xfrm>
              <a:off x="8379406" y="4233434"/>
              <a:ext cx="348817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создано</a:t>
              </a:r>
              <a:r>
                <a:rPr lang="ru-RU" sz="14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ru-RU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более 350 </a:t>
              </a:r>
              <a:r>
                <a:rPr lang="ru-RU" sz="1200" b="1" dirty="0">
                  <a:solidFill>
                    <a:schemeClr val="bg1"/>
                  </a:solidFill>
                </a:rPr>
                <a:t>новых фельдшерских, фельдшерско-акушерских пунктов, врачебных амбулаторий </a:t>
              </a:r>
              <a:r>
                <a:rPr lang="ru-RU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в 60 субъектах </a:t>
              </a:r>
            </a:p>
          </p:txBody>
        </p:sp>
        <p:sp>
          <p:nvSpPr>
            <p:cNvPr id="279" name="Прямоугольник 278"/>
            <p:cNvSpPr/>
            <p:nvPr/>
          </p:nvSpPr>
          <p:spPr>
            <a:xfrm>
              <a:off x="8532046" y="3820715"/>
              <a:ext cx="2919618" cy="230833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noAutofit/>
            </a:bodyPr>
            <a:lstStyle/>
            <a:p>
              <a:r>
                <a:rPr lang="ru-RU" sz="2000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</a:t>
              </a:r>
              <a:endParaRPr lang="ru-RU" sz="2800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Прямоугольник 279"/>
            <p:cNvSpPr/>
            <p:nvPr/>
          </p:nvSpPr>
          <p:spPr>
            <a:xfrm>
              <a:off x="8361609" y="4175690"/>
              <a:ext cx="2768667" cy="62506"/>
            </a:xfrm>
            <a:prstGeom prst="round2Same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2101265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A25B7D0-5411-AF4D-A8BD-0C71A2DD8C8F}"/>
              </a:ext>
            </a:extLst>
          </p:cNvPr>
          <p:cNvSpPr txBox="1"/>
          <p:nvPr/>
        </p:nvSpPr>
        <p:spPr>
          <a:xfrm>
            <a:off x="2696590" y="2649113"/>
            <a:ext cx="90738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1 февраля 2019</a:t>
            </a:r>
          </a:p>
        </p:txBody>
      </p:sp>
      <p:grpSp>
        <p:nvGrpSpPr>
          <p:cNvPr id="9" name="Группа 85"/>
          <p:cNvGrpSpPr/>
          <p:nvPr/>
        </p:nvGrpSpPr>
        <p:grpSpPr>
          <a:xfrm>
            <a:off x="2335296" y="1593236"/>
            <a:ext cx="251281" cy="1261862"/>
            <a:chOff x="977895" y="1752600"/>
            <a:chExt cx="214781" cy="1078569"/>
          </a:xfrm>
        </p:grpSpPr>
        <p:sp>
          <p:nvSpPr>
            <p:cNvPr id="87" name="Овал 86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>
              <a:off x="1084154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C0532C8F-A09E-EE4F-AE01-F0DA0C80FBB6}"/>
              </a:ext>
            </a:extLst>
          </p:cNvPr>
          <p:cNvSpPr txBox="1"/>
          <p:nvPr/>
        </p:nvSpPr>
        <p:spPr>
          <a:xfrm>
            <a:off x="545215" y="1551818"/>
            <a:ext cx="2041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 приказ Минздрава России о создании координационного центра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96" y="2155747"/>
            <a:ext cx="1146797" cy="860096"/>
          </a:xfrm>
          <a:prstGeom prst="rect">
            <a:avLst/>
          </a:prstGeom>
        </p:spPr>
      </p:pic>
      <p:grpSp>
        <p:nvGrpSpPr>
          <p:cNvPr id="10" name="Группа 91"/>
          <p:cNvGrpSpPr/>
          <p:nvPr/>
        </p:nvGrpSpPr>
        <p:grpSpPr>
          <a:xfrm>
            <a:off x="0" y="6141"/>
            <a:ext cx="12192000" cy="882906"/>
            <a:chOff x="0" y="6141"/>
            <a:chExt cx="12192000" cy="882906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9" y="6141"/>
              <a:ext cx="715586" cy="6936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6" name="Рисунок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80" y="4074784"/>
            <a:ext cx="1222601" cy="860096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1A25B7D0-5411-AF4D-A8BD-0C71A2DD8C8F}"/>
              </a:ext>
            </a:extLst>
          </p:cNvPr>
          <p:cNvSpPr txBox="1"/>
          <p:nvPr/>
        </p:nvSpPr>
        <p:spPr>
          <a:xfrm>
            <a:off x="5150602" y="4416839"/>
            <a:ext cx="1568442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F0000"/>
                </a:solidFill>
                <a:cs typeface="Arial" panose="020B0604020202020204" pitchFamily="34" charset="0"/>
              </a:rPr>
              <a:t>1 апреля 2019</a:t>
            </a:r>
            <a:br>
              <a:rPr lang="ru-RU" sz="1067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1067" b="1" dirty="0">
                <a:solidFill>
                  <a:srgbClr val="FF0000"/>
                </a:solidFill>
                <a:cs typeface="Arial" panose="020B0604020202020204" pitchFamily="34" charset="0"/>
              </a:rPr>
              <a:t>(выполнена 15 февраля)</a:t>
            </a:r>
            <a:endParaRPr lang="ru-RU" sz="1067" b="1" dirty="0">
              <a:solidFill>
                <a:srgbClr val="F13E45"/>
              </a:solidFill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113664" y="3294529"/>
            <a:ext cx="2908118" cy="88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Заключены соглашения с субъектами Российской Федерации о предоставлении иных межбюджетных трансфертов на оснащение 154 МО  3 889 единицами медицинского оборудования</a:t>
            </a: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87" y="2126091"/>
            <a:ext cx="1146797" cy="860096"/>
          </a:xfrm>
          <a:prstGeom prst="rect">
            <a:avLst/>
          </a:prstGeom>
        </p:spPr>
      </p:pic>
      <p:sp>
        <p:nvSpPr>
          <p:cNvPr id="65" name="Номер слайда 64"/>
          <p:cNvSpPr>
            <a:spLocks noGrp="1"/>
          </p:cNvSpPr>
          <p:nvPr>
            <p:ph type="sldNum" sz="quarter" idx="4294967295"/>
          </p:nvPr>
        </p:nvSpPr>
        <p:spPr>
          <a:xfrm>
            <a:off x="8610600" y="64499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2062A-11D8-4423-986C-B97B0F908BDD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7" name="Заголовок 5">
            <a:extLst>
              <a:ext uri="{FF2B5EF4-FFF2-40B4-BE49-F238E27FC236}">
                <a16:creationId xmlns="" xmlns:a16="http://schemas.microsoft.com/office/drawing/2014/main" id="{C77E4054-FD67-43DF-B60A-D6CB6B5E173C}"/>
              </a:ext>
            </a:extLst>
          </p:cNvPr>
          <p:cNvSpPr txBox="1">
            <a:spLocks/>
          </p:cNvSpPr>
          <p:nvPr/>
        </p:nvSpPr>
        <p:spPr>
          <a:xfrm>
            <a:off x="1495364" y="-27144"/>
            <a:ext cx="10551493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rgbClr val="17375E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ru-RU" sz="1200" dirty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ru-RU" altLang="ru-RU" sz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«</a:t>
            </a:r>
            <a:r>
              <a:rPr lang="ru-RU" altLang="ru-RU" sz="1200" dirty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БОРЬБА С ОНКОЛОГИЧЕСКИМИ ЗАБОЛЕВАНИЯМИ»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32B6FF6-57C0-47BC-A559-30C5B2061363}"/>
              </a:ext>
            </a:extLst>
          </p:cNvPr>
          <p:cNvSpPr txBox="1"/>
          <p:nvPr/>
        </p:nvSpPr>
        <p:spPr>
          <a:xfrm flipH="1">
            <a:off x="2813701" y="3413992"/>
            <a:ext cx="191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Отчет субъектов о планах по созданию 134 ЦАОП в 2019 году</a:t>
            </a:r>
          </a:p>
          <a:p>
            <a:endParaRPr lang="ru-RU" dirty="0"/>
          </a:p>
        </p:txBody>
      </p:sp>
      <p:grpSp>
        <p:nvGrpSpPr>
          <p:cNvPr id="11" name="Группа 23">
            <a:extLst>
              <a:ext uri="{FF2B5EF4-FFF2-40B4-BE49-F238E27FC236}">
                <a16:creationId xmlns="" xmlns:a16="http://schemas.microsoft.com/office/drawing/2014/main" id="{4FEA71D5-8BF3-42EB-8D13-62C3F72F2792}"/>
              </a:ext>
            </a:extLst>
          </p:cNvPr>
          <p:cNvGrpSpPr/>
          <p:nvPr/>
        </p:nvGrpSpPr>
        <p:grpSpPr>
          <a:xfrm>
            <a:off x="267131" y="4916983"/>
            <a:ext cx="8250753" cy="1862324"/>
            <a:chOff x="314456" y="4784609"/>
            <a:chExt cx="8437188" cy="1600383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146743A3-E305-4BB6-9F2E-891F9D822CD8}"/>
                </a:ext>
              </a:extLst>
            </p:cNvPr>
            <p:cNvSpPr txBox="1"/>
            <p:nvPr/>
          </p:nvSpPr>
          <p:spPr>
            <a:xfrm>
              <a:off x="3159357" y="5988297"/>
              <a:ext cx="836988" cy="361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67" b="1" dirty="0">
                  <a:solidFill>
                    <a:srgbClr val="0070C0"/>
                  </a:solidFill>
                  <a:cs typeface="Arial" panose="020B0604020202020204" pitchFamily="34" charset="0"/>
                </a:rPr>
                <a:t>1 июля 2019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65E5C522-5029-47C3-8B68-E26D7C90CD46}"/>
                </a:ext>
              </a:extLst>
            </p:cNvPr>
            <p:cNvSpPr txBox="1"/>
            <p:nvPr/>
          </p:nvSpPr>
          <p:spPr>
            <a:xfrm>
              <a:off x="5385034" y="6003459"/>
              <a:ext cx="1054538" cy="361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67" b="1" dirty="0">
                  <a:solidFill>
                    <a:srgbClr val="0070C0"/>
                  </a:solidFill>
                  <a:cs typeface="Arial" panose="020B0604020202020204" pitchFamily="34" charset="0"/>
                </a:rPr>
                <a:t>31 декабря 2019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50A4272C-F9FF-441A-8BF5-643F81D99B43}"/>
                </a:ext>
              </a:extLst>
            </p:cNvPr>
            <p:cNvSpPr txBox="1"/>
            <p:nvPr/>
          </p:nvSpPr>
          <p:spPr>
            <a:xfrm>
              <a:off x="5233842" y="4857502"/>
              <a:ext cx="3119252" cy="74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Осуществлена организационно-методическая поддержка субъектов Российской Федерации </a:t>
              </a:r>
              <a:br>
                <a:rPr lang="ru-RU" sz="1000" b="1" dirty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</a:b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по разработке и реализации региональной программы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8CBA1755-8312-4782-80F0-F5AC0059B904}"/>
                </a:ext>
              </a:extLst>
            </p:cNvPr>
            <p:cNvSpPr txBox="1"/>
            <p:nvPr/>
          </p:nvSpPr>
          <p:spPr>
            <a:xfrm>
              <a:off x="3006780" y="5058229"/>
              <a:ext cx="1957357" cy="74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cs typeface="Arial" panose="020B0604020202020204" pitchFamily="34" charset="0"/>
                </a:rPr>
                <a:t>Акты </a:t>
              </a:r>
            </a:p>
            <a:p>
              <a:r>
                <a:rPr lang="ru-RU" sz="1000" b="1" dirty="0">
                  <a:cs typeface="Arial" panose="020B0604020202020204" pitchFamily="34" charset="0"/>
                </a:rPr>
                <a:t>субъектов Российской Федерации об утверждении 85 региональных программ</a:t>
              </a:r>
            </a:p>
          </p:txBody>
        </p:sp>
        <p:cxnSp>
          <p:nvCxnSpPr>
            <p:cNvPr id="86" name="Прямая со стрелкой 85">
              <a:extLst>
                <a:ext uri="{FF2B5EF4-FFF2-40B4-BE49-F238E27FC236}">
                  <a16:creationId xmlns="" xmlns:a16="http://schemas.microsoft.com/office/drawing/2014/main" id="{7B2E07BD-3457-4980-B54F-8F835546F9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456" y="5882295"/>
              <a:ext cx="8437188" cy="2157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Группа 285">
              <a:extLst>
                <a:ext uri="{FF2B5EF4-FFF2-40B4-BE49-F238E27FC236}">
                  <a16:creationId xmlns="" xmlns:a16="http://schemas.microsoft.com/office/drawing/2014/main" id="{79696A57-8EB1-49C0-AE34-CE2043CC99E1}"/>
                </a:ext>
              </a:extLst>
            </p:cNvPr>
            <p:cNvGrpSpPr/>
            <p:nvPr/>
          </p:nvGrpSpPr>
          <p:grpSpPr>
            <a:xfrm>
              <a:off x="5034154" y="4811766"/>
              <a:ext cx="251281" cy="1416752"/>
              <a:chOff x="977895" y="1593584"/>
              <a:chExt cx="214781" cy="1210960"/>
            </a:xfrm>
          </p:grpSpPr>
          <p:sp>
            <p:nvSpPr>
              <p:cNvPr id="110" name="Овал 109">
                <a:extLst>
                  <a:ext uri="{FF2B5EF4-FFF2-40B4-BE49-F238E27FC236}">
                    <a16:creationId xmlns="" xmlns:a16="http://schemas.microsoft.com/office/drawing/2014/main" id="{94D193E3-38C6-48C4-B2F9-7FCE927B49B7}"/>
                  </a:ext>
                </a:extLst>
              </p:cNvPr>
              <p:cNvSpPr/>
              <p:nvPr/>
            </p:nvSpPr>
            <p:spPr>
              <a:xfrm>
                <a:off x="977895" y="2471188"/>
                <a:ext cx="214781" cy="214781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67"/>
              </a:p>
            </p:txBody>
          </p:sp>
          <p:cxnSp>
            <p:nvCxnSpPr>
              <p:cNvPr id="111" name="Прямая соединительная линия 110">
                <a:extLst>
                  <a:ext uri="{FF2B5EF4-FFF2-40B4-BE49-F238E27FC236}">
                    <a16:creationId xmlns="" xmlns:a16="http://schemas.microsoft.com/office/drawing/2014/main" id="{B549E23A-34BC-4693-B573-A5A089B149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4061" y="1593584"/>
                <a:ext cx="12447" cy="1210960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3" name="Группа 286">
              <a:extLst>
                <a:ext uri="{FF2B5EF4-FFF2-40B4-BE49-F238E27FC236}">
                  <a16:creationId xmlns="" xmlns:a16="http://schemas.microsoft.com/office/drawing/2014/main" id="{045AE3E5-5410-43B6-A4FB-E9FE330C9608}"/>
                </a:ext>
              </a:extLst>
            </p:cNvPr>
            <p:cNvGrpSpPr/>
            <p:nvPr/>
          </p:nvGrpSpPr>
          <p:grpSpPr>
            <a:xfrm>
              <a:off x="2798079" y="4784609"/>
              <a:ext cx="251281" cy="1517797"/>
              <a:chOff x="989170" y="1557038"/>
              <a:chExt cx="214781" cy="1297328"/>
            </a:xfrm>
          </p:grpSpPr>
          <p:sp>
            <p:nvSpPr>
              <p:cNvPr id="108" name="Овал 107">
                <a:extLst>
                  <a:ext uri="{FF2B5EF4-FFF2-40B4-BE49-F238E27FC236}">
                    <a16:creationId xmlns="" xmlns:a16="http://schemas.microsoft.com/office/drawing/2014/main" id="{55353FD1-13E7-4276-A086-4D2425453FB3}"/>
                  </a:ext>
                </a:extLst>
              </p:cNvPr>
              <p:cNvSpPr/>
              <p:nvPr/>
            </p:nvSpPr>
            <p:spPr>
              <a:xfrm>
                <a:off x="989170" y="2401121"/>
                <a:ext cx="214781" cy="214781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67"/>
              </a:p>
            </p:txBody>
          </p:sp>
          <p:cxnSp>
            <p:nvCxnSpPr>
              <p:cNvPr id="109" name="Прямая соединительная линия 108">
                <a:extLst>
                  <a:ext uri="{FF2B5EF4-FFF2-40B4-BE49-F238E27FC236}">
                    <a16:creationId xmlns="" xmlns:a16="http://schemas.microsoft.com/office/drawing/2014/main" id="{D6166E23-1C2F-4EE7-86D1-4F89C51062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3190" y="1557038"/>
                <a:ext cx="0" cy="1297328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6D2314EB-A271-4C96-A56C-2AC9F9E82E74}"/>
                </a:ext>
              </a:extLst>
            </p:cNvPr>
            <p:cNvSpPr txBox="1"/>
            <p:nvPr/>
          </p:nvSpPr>
          <p:spPr>
            <a:xfrm>
              <a:off x="700574" y="5096997"/>
              <a:ext cx="16240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cs typeface="Arial" panose="020B0604020202020204" pitchFamily="34" charset="0"/>
                </a:rPr>
                <a:t>Предоставление финальных версий 85 РП в Минздрав России</a:t>
              </a:r>
            </a:p>
          </p:txBody>
        </p:sp>
        <p:grpSp>
          <p:nvGrpSpPr>
            <p:cNvPr id="15" name="Группа 286">
              <a:extLst>
                <a:ext uri="{FF2B5EF4-FFF2-40B4-BE49-F238E27FC236}">
                  <a16:creationId xmlns="" xmlns:a16="http://schemas.microsoft.com/office/drawing/2014/main" id="{CA6BEA21-7A17-4C13-820B-6488DF40E0DF}"/>
                </a:ext>
              </a:extLst>
            </p:cNvPr>
            <p:cNvGrpSpPr/>
            <p:nvPr/>
          </p:nvGrpSpPr>
          <p:grpSpPr>
            <a:xfrm>
              <a:off x="424192" y="4973573"/>
              <a:ext cx="251281" cy="1328834"/>
              <a:chOff x="988201" y="1695356"/>
              <a:chExt cx="214781" cy="1135813"/>
            </a:xfrm>
          </p:grpSpPr>
          <p:sp>
            <p:nvSpPr>
              <p:cNvPr id="106" name="Овал 105">
                <a:extLst>
                  <a:ext uri="{FF2B5EF4-FFF2-40B4-BE49-F238E27FC236}">
                    <a16:creationId xmlns="" xmlns:a16="http://schemas.microsoft.com/office/drawing/2014/main" id="{C9BD771C-66E6-4A60-8CE6-22BF3AF4423B}"/>
                  </a:ext>
                </a:extLst>
              </p:cNvPr>
              <p:cNvSpPr/>
              <p:nvPr/>
            </p:nvSpPr>
            <p:spPr>
              <a:xfrm>
                <a:off x="988201" y="2398550"/>
                <a:ext cx="214781" cy="214781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67"/>
              </a:p>
            </p:txBody>
          </p:sp>
          <p:cxnSp>
            <p:nvCxnSpPr>
              <p:cNvPr id="107" name="Прямая соединительная линия 106">
                <a:extLst>
                  <a:ext uri="{FF2B5EF4-FFF2-40B4-BE49-F238E27FC236}">
                    <a16:creationId xmlns="" xmlns:a16="http://schemas.microsoft.com/office/drawing/2014/main" id="{80D22A6F-4E0E-413F-A2B4-16C7E4612388}"/>
                  </a:ext>
                </a:extLst>
              </p:cNvPr>
              <p:cNvCxnSpPr/>
              <p:nvPr/>
            </p:nvCxnSpPr>
            <p:spPr>
              <a:xfrm>
                <a:off x="1084154" y="1695356"/>
                <a:ext cx="0" cy="1135813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18EDF682-3DB9-41B5-B314-97C4AD2753A7}"/>
                </a:ext>
              </a:extLst>
            </p:cNvPr>
            <p:cNvSpPr txBox="1"/>
            <p:nvPr/>
          </p:nvSpPr>
          <p:spPr>
            <a:xfrm>
              <a:off x="696719" y="6023417"/>
              <a:ext cx="1001749" cy="361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67" b="1" dirty="0">
                  <a:solidFill>
                    <a:srgbClr val="0070C0"/>
                  </a:solidFill>
                  <a:cs typeface="Arial" panose="020B0604020202020204" pitchFamily="34" charset="0"/>
                </a:rPr>
                <a:t>24 июня 2019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245F2DAE-05B2-4B42-AE25-CE40A9BD7CD9}"/>
              </a:ext>
            </a:extLst>
          </p:cNvPr>
          <p:cNvSpPr txBox="1"/>
          <p:nvPr/>
        </p:nvSpPr>
        <p:spPr>
          <a:xfrm>
            <a:off x="2914406" y="4469182"/>
            <a:ext cx="15007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F0000"/>
                </a:solidFill>
                <a:cs typeface="Arial" panose="020B0604020202020204" pitchFamily="34" charset="0"/>
              </a:rPr>
              <a:t>31 марта 2019</a:t>
            </a:r>
          </a:p>
        </p:txBody>
      </p:sp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0724D28A-0507-4257-8B67-2B8CE8286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68" y="4197571"/>
            <a:ext cx="1146797" cy="860096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CD807BCF-7022-4136-9BDC-A133E75D5E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64" y="5974662"/>
            <a:ext cx="1146797" cy="860096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EBF080D2-BE72-4804-BA4C-8084E61E70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81" y="6018582"/>
            <a:ext cx="1146797" cy="860096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323BFC71-5AE5-429F-BCF1-7E0831932E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34" y="5988281"/>
            <a:ext cx="1146797" cy="860096"/>
          </a:xfrm>
          <a:prstGeom prst="rect">
            <a:avLst/>
          </a:prstGeom>
        </p:spPr>
      </p:pic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E9161258-C8FC-4938-B9DD-E0CC8A87D010}"/>
              </a:ext>
            </a:extLst>
          </p:cNvPr>
          <p:cNvSpPr/>
          <p:nvPr/>
        </p:nvSpPr>
        <p:spPr>
          <a:xfrm>
            <a:off x="5086578" y="5799567"/>
            <a:ext cx="2706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  <a:t>Реализованы соглашения </a:t>
            </a:r>
            <a:br>
              <a:rPr lang="ru-RU" sz="1000" b="1" dirty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ru-RU" sz="1000" b="1" dirty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  <a:t>с субъектами Российской Федерации</a:t>
            </a:r>
          </a:p>
        </p:txBody>
      </p:sp>
      <p:sp>
        <p:nvSpPr>
          <p:cNvPr id="123" name="Скругленный прямоугольник 275">
            <a:extLst>
              <a:ext uri="{FF2B5EF4-FFF2-40B4-BE49-F238E27FC236}">
                <a16:creationId xmlns="" xmlns:a16="http://schemas.microsoft.com/office/drawing/2014/main" id="{3075C05E-AA95-4DE8-AF5E-BF23C384EFF4}"/>
              </a:ext>
            </a:extLst>
          </p:cNvPr>
          <p:cNvSpPr/>
          <p:nvPr/>
        </p:nvSpPr>
        <p:spPr>
          <a:xfrm rot="16200000">
            <a:off x="9461367" y="4295136"/>
            <a:ext cx="2063521" cy="3025118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614A60DE-091A-4F80-9A91-217746BB72B9}"/>
              </a:ext>
            </a:extLst>
          </p:cNvPr>
          <p:cNvSpPr/>
          <p:nvPr/>
        </p:nvSpPr>
        <p:spPr>
          <a:xfrm>
            <a:off x="9088461" y="5598178"/>
            <a:ext cx="28458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chemeClr val="bg1"/>
                </a:solidFill>
                <a:cs typeface="Arial" panose="020B0604020202020204" pitchFamily="34" charset="0"/>
              </a:rPr>
              <a:t>ПО СОСТОЯНИЮ НА 17.05.2019</a:t>
            </a:r>
          </a:p>
          <a:p>
            <a:endParaRPr lang="ru-RU" sz="1200" b="1" kern="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kern="0" dirty="0">
                <a:solidFill>
                  <a:srgbClr val="C00000"/>
                </a:solidFill>
                <a:cs typeface="Arial" panose="020B0604020202020204" pitchFamily="34" charset="0"/>
              </a:rPr>
              <a:t>35 РЕГИОНАЛЬНЫХ </a:t>
            </a:r>
            <a:r>
              <a:rPr lang="ru-RU" sz="1200" b="1" kern="0" dirty="0">
                <a:solidFill>
                  <a:schemeClr val="bg1"/>
                </a:solidFill>
                <a:cs typeface="Arial" panose="020B0604020202020204" pitchFamily="34" charset="0"/>
              </a:rPr>
              <a:t>ПРОГРАММ</a:t>
            </a:r>
          </a:p>
          <a:p>
            <a:r>
              <a:rPr lang="ru-RU" sz="1200" b="1" kern="0" dirty="0">
                <a:solidFill>
                  <a:schemeClr val="bg1"/>
                </a:solidFill>
                <a:cs typeface="Arial" panose="020B0604020202020204" pitchFamily="34" charset="0"/>
              </a:rPr>
              <a:t>    ДОРАБОТАНЫ С УЧЕТОМ </a:t>
            </a:r>
          </a:p>
          <a:p>
            <a:r>
              <a:rPr lang="ru-RU" sz="1200" b="1" kern="0" dirty="0">
                <a:solidFill>
                  <a:schemeClr val="bg1"/>
                </a:solidFill>
                <a:cs typeface="Arial" panose="020B0604020202020204" pitchFamily="34" charset="0"/>
              </a:rPr>
              <a:t>    ЗАМЕЧАНИЙ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CB60D9B7-4F72-4AE9-91B7-4B3D69947E3E}"/>
              </a:ext>
            </a:extLst>
          </p:cNvPr>
          <p:cNvSpPr txBox="1"/>
          <p:nvPr/>
        </p:nvSpPr>
        <p:spPr>
          <a:xfrm>
            <a:off x="9197724" y="1992654"/>
            <a:ext cx="2719986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Программа Нижегородской области «Борьба с онкологическими заболеваниями»  получена </a:t>
            </a:r>
            <a:r>
              <a:rPr lang="ru-RU" sz="1100" b="1" dirty="0">
                <a:solidFill>
                  <a:srgbClr val="C00000"/>
                </a:solidFill>
              </a:rPr>
              <a:t>15.04.2019г</a:t>
            </a: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Проанализирована НМИЦ радиологии,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Обсуждена с представителями Минздрава и Областного онкологического диспансера Нижегородской области «Борьба с онкологическими Координационным центром </a:t>
            </a:r>
            <a:r>
              <a:rPr lang="ru-RU" sz="1100" b="1" dirty="0">
                <a:solidFill>
                  <a:srgbClr val="C00000"/>
                </a:solidFill>
              </a:rPr>
              <a:t>19.04.2019</a:t>
            </a:r>
          </a:p>
          <a:p>
            <a:pPr algn="ctr"/>
            <a:endParaRPr lang="ru-RU" sz="1100" b="1" dirty="0"/>
          </a:p>
          <a:p>
            <a:pPr algn="ctr"/>
            <a:endParaRPr lang="ru-RU" sz="1100" b="1" dirty="0"/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0C04CAB6-CC46-49C8-927A-BFFE6A06E992}"/>
              </a:ext>
            </a:extLst>
          </p:cNvPr>
          <p:cNvSpPr/>
          <p:nvPr/>
        </p:nvSpPr>
        <p:spPr>
          <a:xfrm>
            <a:off x="9098415" y="4948585"/>
            <a:ext cx="2835916" cy="380197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Результат</a:t>
            </a:r>
            <a:endParaRPr lang="ru-RU" sz="2800" kern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2" name="Прямая соединительная линия 231">
            <a:extLst>
              <a:ext uri="{FF2B5EF4-FFF2-40B4-BE49-F238E27FC236}">
                <a16:creationId xmlns="" xmlns:a16="http://schemas.microsoft.com/office/drawing/2014/main" id="{178593AA-A375-4D0C-8223-0D2DABDAAD2D}"/>
              </a:ext>
            </a:extLst>
          </p:cNvPr>
          <p:cNvCxnSpPr>
            <a:cxnSpLocks/>
          </p:cNvCxnSpPr>
          <p:nvPr/>
        </p:nvCxnSpPr>
        <p:spPr>
          <a:xfrm>
            <a:off x="8980568" y="5472545"/>
            <a:ext cx="2504523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87803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1"/>
          <p:cNvGrpSpPr/>
          <p:nvPr/>
        </p:nvGrpSpPr>
        <p:grpSpPr>
          <a:xfrm>
            <a:off x="0" y="-9626"/>
            <a:ext cx="12192000" cy="1051659"/>
            <a:chOff x="0" y="-9626"/>
            <a:chExt cx="12192000" cy="1051659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1084870" cy="10516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Заголовок 5">
            <a:extLst>
              <a:ext uri="{FF2B5EF4-FFF2-40B4-BE49-F238E27FC236}">
                <a16:creationId xmlns="" xmlns:a16="http://schemas.microsoft.com/office/drawing/2014/main" id="{C77E4054-FD67-43DF-B60A-D6CB6B5E173C}"/>
              </a:ext>
            </a:extLst>
          </p:cNvPr>
          <p:cNvSpPr txBox="1">
            <a:spLocks/>
          </p:cNvSpPr>
          <p:nvPr/>
        </p:nvSpPr>
        <p:spPr>
          <a:xfrm>
            <a:off x="1495364" y="-27144"/>
            <a:ext cx="10551493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rgbClr val="17375E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ru-RU" sz="1200" dirty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ru-RU" altLang="ru-RU" sz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«</a:t>
            </a:r>
            <a:r>
              <a:rPr lang="ru-RU" altLang="ru-RU" sz="1200" dirty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БОРЬБА С ОНКОЛОГИЧЕСКИМИ ЗАБОЛЕВАНИЯМИ»</a:t>
            </a:r>
          </a:p>
        </p:txBody>
      </p:sp>
      <p:sp>
        <p:nvSpPr>
          <p:cNvPr id="91" name="Скругленный прямоугольник 275"/>
          <p:cNvSpPr/>
          <p:nvPr/>
        </p:nvSpPr>
        <p:spPr>
          <a:xfrm rot="16200000">
            <a:off x="9106672" y="772740"/>
            <a:ext cx="2683401" cy="3405628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2" name="Группа 11"/>
          <p:cNvGrpSpPr/>
          <p:nvPr/>
        </p:nvGrpSpPr>
        <p:grpSpPr>
          <a:xfrm>
            <a:off x="8745557" y="1341106"/>
            <a:ext cx="2968762" cy="760975"/>
            <a:chOff x="8263049" y="3783106"/>
            <a:chExt cx="3151847" cy="734833"/>
          </a:xfrm>
          <a:solidFill>
            <a:srgbClr val="80C535"/>
          </a:solidFill>
        </p:grpSpPr>
        <p:sp>
          <p:nvSpPr>
            <p:cNvPr id="100" name="Прямоугольник 99"/>
            <p:cNvSpPr/>
            <p:nvPr/>
          </p:nvSpPr>
          <p:spPr>
            <a:xfrm>
              <a:off x="8263049" y="4233434"/>
              <a:ext cx="3151847" cy="2845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1400" b="1" kern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8665066" y="3783106"/>
              <a:ext cx="2616162" cy="268442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noAutofit/>
            </a:bodyPr>
            <a:lstStyle/>
            <a:p>
              <a:r>
                <a:rPr lang="ru-RU" sz="2000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</a:t>
              </a:r>
              <a:endParaRPr lang="ru-RU" sz="2800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Прямоугольник 279"/>
            <p:cNvSpPr/>
            <p:nvPr/>
          </p:nvSpPr>
          <p:spPr>
            <a:xfrm>
              <a:off x="8361609" y="4175690"/>
              <a:ext cx="2768667" cy="62506"/>
            </a:xfrm>
            <a:prstGeom prst="round2Same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2101265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4" name="Прямоугольник 103"/>
          <p:cNvSpPr/>
          <p:nvPr/>
        </p:nvSpPr>
        <p:spPr>
          <a:xfrm>
            <a:off x="1028049" y="1133856"/>
            <a:ext cx="728712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/>
              <a:t>Соглашение</a:t>
            </a:r>
            <a:r>
              <a:rPr lang="ru-RU" sz="1400" dirty="0"/>
              <a:t> </a:t>
            </a:r>
            <a:r>
              <a:rPr lang="ru-RU" sz="1200" dirty="0"/>
              <a:t>о предоставлении иного межбюджетного трансферта из федерального бюджета Нижегородской </a:t>
            </a:r>
            <a:r>
              <a:rPr lang="ru-RU" sz="1200" dirty="0" err="1"/>
              <a:t>областив</a:t>
            </a:r>
            <a:r>
              <a:rPr lang="ru-RU" sz="1200" dirty="0"/>
              <a:t> целях </a:t>
            </a:r>
            <a:r>
              <a:rPr lang="ru-RU" sz="1200" dirty="0" err="1"/>
              <a:t>софинансирования</a:t>
            </a:r>
            <a:r>
              <a:rPr lang="ru-RU" sz="1200" dirty="0"/>
              <a:t>, в том числе в полном объеме, расходных обязательств, возникающих при переоснащении медицинских организаций, оказывающих медицинскую помощь больным с онкологическими заболеваниями </a:t>
            </a:r>
            <a:r>
              <a:rPr lang="ru-RU" sz="1200" b="1" dirty="0"/>
              <a:t>№ 056-17-2019-374 от 15.02.2019г.</a:t>
            </a:r>
            <a:endParaRPr lang="ru-RU" sz="1200" b="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12" name="Picture 2" descr="C:\Users\Konstantin\Desktop\14-05-19\праздники\1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2509"/>
          <a:stretch/>
        </p:blipFill>
        <p:spPr bwMode="auto">
          <a:xfrm>
            <a:off x="404573" y="1394635"/>
            <a:ext cx="515434" cy="54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3" name="Таблица 112">
            <a:extLst>
              <a:ext uri="{FF2B5EF4-FFF2-40B4-BE49-F238E27FC236}">
                <a16:creationId xmlns="" xmlns:a16="http://schemas.microsoft.com/office/drawing/2014/main" id="{4B8261BC-2A05-4308-9B72-06C7738EB336}"/>
              </a:ext>
            </a:extLst>
          </p:cNvPr>
          <p:cNvGraphicFramePr>
            <a:graphicFrameLocks noGrp="1"/>
          </p:cNvGraphicFramePr>
          <p:nvPr/>
        </p:nvGraphicFramePr>
        <p:xfrm>
          <a:off x="170415" y="2224695"/>
          <a:ext cx="8403773" cy="1480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490">
                  <a:extLst>
                    <a:ext uri="{9D8B030D-6E8A-4147-A177-3AD203B41FA5}">
                      <a16:colId xmlns="" xmlns:a16="http://schemas.microsoft.com/office/drawing/2014/main" val="2049203582"/>
                    </a:ext>
                  </a:extLst>
                </a:gridCol>
                <a:gridCol w="927776">
                  <a:extLst>
                    <a:ext uri="{9D8B030D-6E8A-4147-A177-3AD203B41FA5}">
                      <a16:colId xmlns="" xmlns:a16="http://schemas.microsoft.com/office/drawing/2014/main" val="47136584"/>
                    </a:ext>
                  </a:extLst>
                </a:gridCol>
                <a:gridCol w="927776">
                  <a:extLst>
                    <a:ext uri="{9D8B030D-6E8A-4147-A177-3AD203B41FA5}">
                      <a16:colId xmlns="" xmlns:a16="http://schemas.microsoft.com/office/drawing/2014/main" val="2022783226"/>
                    </a:ext>
                  </a:extLst>
                </a:gridCol>
                <a:gridCol w="830292">
                  <a:extLst>
                    <a:ext uri="{9D8B030D-6E8A-4147-A177-3AD203B41FA5}">
                      <a16:colId xmlns="" xmlns:a16="http://schemas.microsoft.com/office/drawing/2014/main" val="2410330519"/>
                    </a:ext>
                  </a:extLst>
                </a:gridCol>
                <a:gridCol w="830292">
                  <a:extLst>
                    <a:ext uri="{9D8B030D-6E8A-4147-A177-3AD203B41FA5}">
                      <a16:colId xmlns="" xmlns:a16="http://schemas.microsoft.com/office/drawing/2014/main" val="2629747384"/>
                    </a:ext>
                  </a:extLst>
                </a:gridCol>
                <a:gridCol w="949627">
                  <a:extLst>
                    <a:ext uri="{9D8B030D-6E8A-4147-A177-3AD203B41FA5}">
                      <a16:colId xmlns="" xmlns:a16="http://schemas.microsoft.com/office/drawing/2014/main" val="1411639356"/>
                    </a:ext>
                  </a:extLst>
                </a:gridCol>
                <a:gridCol w="742245">
                  <a:extLst>
                    <a:ext uri="{9D8B030D-6E8A-4147-A177-3AD203B41FA5}">
                      <a16:colId xmlns="" xmlns:a16="http://schemas.microsoft.com/office/drawing/2014/main" val="1048674884"/>
                    </a:ext>
                  </a:extLst>
                </a:gridCol>
                <a:gridCol w="950275">
                  <a:extLst>
                    <a:ext uri="{9D8B030D-6E8A-4147-A177-3AD203B41FA5}">
                      <a16:colId xmlns="" xmlns:a16="http://schemas.microsoft.com/office/drawing/2014/main" val="187653750"/>
                    </a:ext>
                  </a:extLst>
                </a:gridCol>
              </a:tblGrid>
              <a:tr h="1796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Период,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09060750"/>
                  </a:ext>
                </a:extLst>
              </a:tr>
              <a:tr h="306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95464729"/>
                  </a:ext>
                </a:extLst>
              </a:tr>
              <a:tr h="179642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Финансирование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2412829"/>
                  </a:ext>
                </a:extLst>
              </a:tr>
              <a:tr h="372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Федеральный бюджет, млн.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640,75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1 122,85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455,62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545,12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124,91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124,91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3 014,16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12898784"/>
                  </a:ext>
                </a:extLst>
              </a:tr>
              <a:tr h="372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Кассовое исполнение, млн.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02836956"/>
                  </a:ext>
                </a:extLst>
              </a:tr>
            </a:tbl>
          </a:graphicData>
        </a:graphic>
      </p:graphicFrame>
      <p:graphicFrame>
        <p:nvGraphicFramePr>
          <p:cNvPr id="116" name="Таблица 115">
            <a:extLst>
              <a:ext uri="{FF2B5EF4-FFF2-40B4-BE49-F238E27FC236}">
                <a16:creationId xmlns="" xmlns:a16="http://schemas.microsoft.com/office/drawing/2014/main" id="{4F56EAF4-AB90-4BF6-BC57-DDF866FA0709}"/>
              </a:ext>
            </a:extLst>
          </p:cNvPr>
          <p:cNvGraphicFramePr>
            <a:graphicFrameLocks noGrp="1"/>
          </p:cNvGraphicFramePr>
          <p:nvPr/>
        </p:nvGraphicFramePr>
        <p:xfrm>
          <a:off x="404574" y="4040663"/>
          <a:ext cx="4639855" cy="2640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9855">
                  <a:extLst>
                    <a:ext uri="{9D8B030D-6E8A-4147-A177-3AD203B41FA5}">
                      <a16:colId xmlns="" xmlns:a16="http://schemas.microsoft.com/office/drawing/2014/main" val="4166977245"/>
                    </a:ext>
                  </a:extLst>
                </a:gridCol>
              </a:tblGrid>
              <a:tr h="815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Медицинские организации, планируемые для переоснащения оборудованием в 2019 году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4022202"/>
                  </a:ext>
                </a:extLst>
              </a:tr>
              <a:tr h="608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ГБУЗ НО «Павловская ЦРБ», Нижегородская область, г. Павлово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240221"/>
                  </a:ext>
                </a:extLst>
              </a:tr>
              <a:tr h="608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ГБУЗ НО "Центральная городская больница г. Арзамаса" Нижегородская область, г. Арзамас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2378287"/>
                  </a:ext>
                </a:extLst>
              </a:tr>
              <a:tr h="608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ГБУЗ НО "Нижегородский областной клинический онкологический диспансер"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8892126"/>
                  </a:ext>
                </a:extLst>
              </a:tr>
            </a:tbl>
          </a:graphicData>
        </a:graphic>
      </p:graphicFrame>
      <p:graphicFrame>
        <p:nvGraphicFramePr>
          <p:cNvPr id="117" name="Таблица 116">
            <a:extLst>
              <a:ext uri="{FF2B5EF4-FFF2-40B4-BE49-F238E27FC236}">
                <a16:creationId xmlns="" xmlns:a16="http://schemas.microsoft.com/office/drawing/2014/main" id="{72412F2A-B75D-4218-A56B-7082FB29726C}"/>
              </a:ext>
            </a:extLst>
          </p:cNvPr>
          <p:cNvGraphicFramePr>
            <a:graphicFrameLocks noGrp="1"/>
          </p:cNvGraphicFramePr>
          <p:nvPr/>
        </p:nvGraphicFramePr>
        <p:xfrm>
          <a:off x="5308473" y="4024509"/>
          <a:ext cx="6680310" cy="2716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2515">
                  <a:extLst>
                    <a:ext uri="{9D8B030D-6E8A-4147-A177-3AD203B41FA5}">
                      <a16:colId xmlns="" xmlns:a16="http://schemas.microsoft.com/office/drawing/2014/main" val="2303401123"/>
                    </a:ext>
                  </a:extLst>
                </a:gridCol>
                <a:gridCol w="1077795">
                  <a:extLst>
                    <a:ext uri="{9D8B030D-6E8A-4147-A177-3AD203B41FA5}">
                      <a16:colId xmlns="" xmlns:a16="http://schemas.microsoft.com/office/drawing/2014/main" val="4241816353"/>
                    </a:ext>
                  </a:extLst>
                </a:gridCol>
              </a:tblGrid>
              <a:tr h="467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Медицинское оборудование, </a:t>
                      </a:r>
                      <a:r>
                        <a:rPr lang="ru-RU" sz="1200" dirty="0"/>
                        <a:t>планируемое для оснащения на 2019г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559341790"/>
                  </a:ext>
                </a:extLst>
              </a:tr>
              <a:tr h="369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Аппарат близкофокусной рентгенотерапии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9512342"/>
                  </a:ext>
                </a:extLst>
              </a:tr>
              <a:tr h="195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Аппарат брахитерапии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3294229"/>
                  </a:ext>
                </a:extLst>
              </a:tr>
              <a:tr h="369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Магнитно-резонансный томограф не менее 1.0 Тл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4770545"/>
                  </a:ext>
                </a:extLst>
              </a:tr>
              <a:tr h="195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Маммограф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1913580"/>
                  </a:ext>
                </a:extLst>
              </a:tr>
              <a:tr h="495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Мультиспиральный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компьютерный томограф (не менее 16 срезов)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1620139"/>
                  </a:ext>
                </a:extLst>
              </a:tr>
              <a:tr h="622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Всего, единиц оборудования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b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4420670"/>
                  </a:ext>
                </a:extLst>
              </a:tr>
            </a:tbl>
          </a:graphicData>
        </a:graphic>
      </p:graphicFrame>
      <p:pic>
        <p:nvPicPr>
          <p:cNvPr id="121" name="Picture 2" descr="C:\Users\Konstantin\Desktop\14-05-19\праздники\14.png">
            <a:extLst>
              <a:ext uri="{FF2B5EF4-FFF2-40B4-BE49-F238E27FC236}">
                <a16:creationId xmlns="" xmlns:a16="http://schemas.microsoft.com/office/drawing/2014/main" id="{42C2378F-3886-4314-8D5E-B7F3C10EA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2509"/>
          <a:stretch/>
        </p:blipFill>
        <p:spPr bwMode="auto">
          <a:xfrm>
            <a:off x="8265386" y="1093983"/>
            <a:ext cx="515434" cy="54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9657B4F9-E3F9-4693-BA8A-617ACE337E01}"/>
              </a:ext>
            </a:extLst>
          </p:cNvPr>
          <p:cNvSpPr txBox="1"/>
          <p:nvPr/>
        </p:nvSpPr>
        <p:spPr>
          <a:xfrm>
            <a:off x="8745556" y="1900054"/>
            <a:ext cx="3405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154 Медицинские организации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участвуют в оснащении\переоснащении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 в 2019  году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планируется приобретение 3 899 единиц оборудования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087803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149" y="1282843"/>
            <a:ext cx="2596852" cy="3672111"/>
          </a:xfrm>
          <a:prstGeom prst="rect">
            <a:avLst/>
          </a:prstGeom>
        </p:spPr>
      </p:pic>
      <p:pic>
        <p:nvPicPr>
          <p:cNvPr id="1026" name="Picture 2" descr="https://pbs.twimg.com/media/DaKRY9YXcAEfiq8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755"/>
            <a:ext cx="1340069" cy="7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914753"/>
            <a:ext cx="12192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1009488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6305" y="4453648"/>
            <a:ext cx="10938069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5677" y="31532"/>
            <a:ext cx="10685426" cy="709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ОСНОВНЫЕ НАПРАВЛЕНИЯ МЕРОПРИЯТИЙ ПО РЕАЛИЗАЦИИ ФЕДЕРАЛЬНОГО ПРОЕКТА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«БОРЬБА С </a:t>
            </a:r>
            <a:r>
              <a:rPr lang="ru-RU" altLang="ru-RU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ОНКОЛОГИЧЕСКИМИ </a:t>
            </a: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ЗАБОЛЕВАНИЯМИ»</a:t>
            </a:r>
            <a:endParaRPr lang="ru-RU" altLang="ru-RU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796306" y="5198107"/>
          <a:ext cx="10937189" cy="1096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4179">
                  <a:extLst>
                    <a:ext uri="{9D8B030D-6E8A-4147-A177-3AD203B41FA5}">
                      <a16:colId xmlns:a16="http://schemas.microsoft.com/office/drawing/2014/main" xmlns="" val="3381803182"/>
                    </a:ext>
                  </a:extLst>
                </a:gridCol>
                <a:gridCol w="1389831">
                  <a:extLst>
                    <a:ext uri="{9D8B030D-6E8A-4147-A177-3AD203B41FA5}">
                      <a16:colId xmlns:a16="http://schemas.microsoft.com/office/drawing/2014/main" xmlns="" val="355837995"/>
                    </a:ext>
                  </a:extLst>
                </a:gridCol>
                <a:gridCol w="1272849">
                  <a:extLst>
                    <a:ext uri="{9D8B030D-6E8A-4147-A177-3AD203B41FA5}">
                      <a16:colId xmlns:a16="http://schemas.microsoft.com/office/drawing/2014/main" xmlns="" val="3014968487"/>
                    </a:ext>
                  </a:extLst>
                </a:gridCol>
                <a:gridCol w="1123266">
                  <a:extLst>
                    <a:ext uri="{9D8B030D-6E8A-4147-A177-3AD203B41FA5}">
                      <a16:colId xmlns:a16="http://schemas.microsoft.com/office/drawing/2014/main" xmlns="" val="2777866204"/>
                    </a:ext>
                  </a:extLst>
                </a:gridCol>
                <a:gridCol w="836922">
                  <a:extLst>
                    <a:ext uri="{9D8B030D-6E8A-4147-A177-3AD203B41FA5}">
                      <a16:colId xmlns:a16="http://schemas.microsoft.com/office/drawing/2014/main" xmlns="" val="3812814450"/>
                    </a:ext>
                  </a:extLst>
                </a:gridCol>
                <a:gridCol w="1756532">
                  <a:extLst>
                    <a:ext uri="{9D8B030D-6E8A-4147-A177-3AD203B41FA5}">
                      <a16:colId xmlns:a16="http://schemas.microsoft.com/office/drawing/2014/main" xmlns="" val="3596110785"/>
                    </a:ext>
                  </a:extLst>
                </a:gridCol>
                <a:gridCol w="1833610">
                  <a:extLst>
                    <a:ext uri="{9D8B030D-6E8A-4147-A177-3AD203B41FA5}">
                      <a16:colId xmlns:a16="http://schemas.microsoft.com/office/drawing/2014/main" xmlns="" val="355216110"/>
                    </a:ext>
                  </a:extLst>
                </a:gridCol>
              </a:tblGrid>
              <a:tr h="6706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медицинской организации, на базе которой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организовывается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ЦАОП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организации ЦАОП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Реквизиты правовых актов о создании ЦАОП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начала оказания медицинской помощи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Предусмотрена штатная численность ЦАОП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укомплектовано на момент начала оказания медицинской помощи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6999841"/>
                  </a:ext>
                </a:extLst>
              </a:tr>
              <a:tr h="426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669629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96305" y="4841266"/>
            <a:ext cx="1093719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Организации ЦАОП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субъекте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РФ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9254067" y="6492875"/>
            <a:ext cx="2743200" cy="365125"/>
          </a:xfrm>
        </p:spPr>
        <p:txBody>
          <a:bodyPr/>
          <a:lstStyle/>
          <a:p>
            <a:fld id="{63B2062A-11D8-4423-986C-B97B0F908BDD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60800" y="1554977"/>
            <a:ext cx="795606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</a:rPr>
              <a:t>ПРИКАЗ МИНЗДРАВА РОССИИ ОТ 05.02.2019 № 48Н</a:t>
            </a:r>
          </a:p>
          <a:p>
            <a:pPr algn="ctr"/>
            <a:endParaRPr lang="ru-RU" dirty="0">
              <a:latin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</a:rPr>
              <a:t>«О </a:t>
            </a:r>
            <a:r>
              <a:rPr lang="ru-RU" dirty="0">
                <a:latin typeface="Times New Roman" panose="02020603050405020304" pitchFamily="18" charset="0"/>
              </a:rPr>
              <a:t>внесении изменений в Порядок оказания медицинской помощи населению по профилю </a:t>
            </a:r>
            <a:r>
              <a:rPr lang="ru-RU" dirty="0" smtClean="0">
                <a:latin typeface="Times New Roman" panose="02020603050405020304" pitchFamily="18" charset="0"/>
              </a:rPr>
              <a:t>«онкология», </a:t>
            </a:r>
            <a:r>
              <a:rPr lang="ru-RU" dirty="0">
                <a:latin typeface="Times New Roman" panose="02020603050405020304" pitchFamily="18" charset="0"/>
              </a:rPr>
              <a:t>утвержденный приказом Министерства здравоохранения Российской Федерации от 15 ноября 2012 г. </a:t>
            </a:r>
            <a:r>
              <a:rPr lang="ru-RU" dirty="0" smtClean="0">
                <a:latin typeface="Times New Roman" panose="02020603050405020304" pitchFamily="18" charset="0"/>
              </a:rPr>
              <a:t>№ 915н»</a:t>
            </a:r>
            <a:endParaRPr lang="ru-RU" dirty="0"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</a:rPr>
              <a:t>Зарегистрирован Минюстом </a:t>
            </a:r>
            <a:r>
              <a:rPr lang="ru-RU" dirty="0">
                <a:latin typeface="Times New Roman" panose="02020603050405020304" pitchFamily="18" charset="0"/>
              </a:rPr>
              <a:t>России 27.02.2019 </a:t>
            </a:r>
            <a:r>
              <a:rPr lang="ru-RU" dirty="0" smtClean="0">
                <a:latin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</a:rPr>
              <a:t>53908</a:t>
            </a:r>
            <a:r>
              <a:rPr lang="ru-RU" dirty="0" smtClean="0">
                <a:latin typeface="Times New Roman" panose="02020603050405020304" pitchFamily="18" charset="0"/>
              </a:rPr>
              <a:t>)</a:t>
            </a:r>
          </a:p>
          <a:p>
            <a:pPr algn="just"/>
            <a:endParaRPr lang="ru-RU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ВСТУПИЛ В СИЛУ 1 МАЯ 2019 г.</a:t>
            </a:r>
            <a:endParaRPr lang="ru-RU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9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1"/>
          <p:cNvGrpSpPr/>
          <p:nvPr/>
        </p:nvGrpSpPr>
        <p:grpSpPr>
          <a:xfrm>
            <a:off x="0" y="6140"/>
            <a:ext cx="12192000" cy="882907"/>
            <a:chOff x="0" y="6140"/>
            <a:chExt cx="12192000" cy="882907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6140"/>
              <a:ext cx="699820" cy="67839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Заголовок 5">
            <a:extLst>
              <a:ext uri="{FF2B5EF4-FFF2-40B4-BE49-F238E27FC236}">
                <a16:creationId xmlns="" xmlns:a16="http://schemas.microsoft.com/office/drawing/2014/main" id="{C77E4054-FD67-43DF-B60A-D6CB6B5E173C}"/>
              </a:ext>
            </a:extLst>
          </p:cNvPr>
          <p:cNvSpPr txBox="1">
            <a:spLocks/>
          </p:cNvSpPr>
          <p:nvPr/>
        </p:nvSpPr>
        <p:spPr>
          <a:xfrm>
            <a:off x="1495364" y="-27144"/>
            <a:ext cx="10551493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rgbClr val="17375E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ru-RU" sz="1200" dirty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ru-RU" altLang="ru-RU" sz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«</a:t>
            </a:r>
            <a:r>
              <a:rPr lang="ru-RU" altLang="ru-RU" sz="1200" dirty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БОРЬБА С ОНКОЛОГИЧЕСКИМИ ЗАБОЛЕВАНИЯМИ»</a:t>
            </a:r>
          </a:p>
        </p:txBody>
      </p:sp>
      <p:sp>
        <p:nvSpPr>
          <p:cNvPr id="19" name="Скругленный прямоугольник 275"/>
          <p:cNvSpPr/>
          <p:nvPr/>
        </p:nvSpPr>
        <p:spPr>
          <a:xfrm rot="16200000">
            <a:off x="9553329" y="222926"/>
            <a:ext cx="1607309" cy="3683002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1"/>
          <p:cNvGrpSpPr/>
          <p:nvPr/>
        </p:nvGrpSpPr>
        <p:grpSpPr>
          <a:xfrm>
            <a:off x="8515480" y="1394636"/>
            <a:ext cx="3676520" cy="1400586"/>
            <a:chOff x="8263049" y="3820715"/>
            <a:chExt cx="3151847" cy="1294683"/>
          </a:xfrm>
          <a:solidFill>
            <a:srgbClr val="80C535"/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8263049" y="4233434"/>
              <a:ext cx="3151847" cy="881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Запланировано создание 138 ЦАОП в 2019 году</a:t>
              </a:r>
            </a:p>
            <a:p>
              <a:r>
                <a:rPr lang="ru-RU" sz="14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Всего - 531 ЦАОП </a:t>
              </a:r>
            </a:p>
            <a:p>
              <a:r>
                <a:rPr lang="ru-RU" sz="14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на период 2019-2024 годы 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361610" y="3820715"/>
              <a:ext cx="2919618" cy="230833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noAutofit/>
            </a:bodyPr>
            <a:lstStyle/>
            <a:p>
              <a:r>
                <a:rPr lang="ru-RU" sz="2000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</a:t>
              </a:r>
              <a:endParaRPr lang="ru-RU" sz="2800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79"/>
            <p:cNvSpPr/>
            <p:nvPr/>
          </p:nvSpPr>
          <p:spPr>
            <a:xfrm>
              <a:off x="8361609" y="4175690"/>
              <a:ext cx="2768667" cy="62506"/>
            </a:xfrm>
            <a:prstGeom prst="round2Same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2101265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553029" y="3388760"/>
            <a:ext cx="10163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Перечень медицинских организаций, на базе которых откроются ЦАОП в Нижегородской области за период с 2019 по 2024гг.</a:t>
            </a:r>
            <a:endParaRPr lang="ru-RU" sz="1200" b="1" i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5347" y="1133856"/>
            <a:ext cx="72871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/>
              <a:t>Соглашения</a:t>
            </a:r>
            <a:r>
              <a:rPr lang="ru-RU" sz="1400" dirty="0"/>
              <a:t> с Министерством здравоохранения Российской Федерации о реализации регионального проекта «Борьба с онкологическими заболеваниями (Нижегородская область)» на территории Нижегородской области </a:t>
            </a:r>
            <a:r>
              <a:rPr lang="ru-RU" sz="1400" b="1" dirty="0"/>
              <a:t>№ 056-2019-N30084-1 от 31.01.2019г.</a:t>
            </a:r>
            <a:r>
              <a:rPr lang="ru-RU" sz="1400" dirty="0"/>
              <a:t> и Дополнительное соглашение к нему </a:t>
            </a:r>
            <a:r>
              <a:rPr lang="ru-RU" sz="1400" b="1" dirty="0"/>
              <a:t>№ 056-2019-N30084-1/1 от 13.02.2019</a:t>
            </a:r>
            <a:endParaRPr lang="ru-RU" sz="1400" b="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26" name="Picture 2" descr="C:\Users\Konstantin\Desktop\14-05-19\праздники\1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2509"/>
          <a:stretch/>
        </p:blipFill>
        <p:spPr bwMode="auto">
          <a:xfrm>
            <a:off x="451871" y="1394635"/>
            <a:ext cx="515434" cy="54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68942" y="2340542"/>
          <a:ext cx="8093526" cy="985365"/>
        </p:xfrm>
        <a:graphic>
          <a:graphicData uri="http://schemas.openxmlformats.org/drawingml/2006/table">
            <a:tbl>
              <a:tblPr/>
              <a:tblGrid>
                <a:gridCol w="27068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0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13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73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74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75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5320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164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Период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89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Кол-во медицинских организаций,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на базе которых создаются ЦАОП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12</a:t>
                      </a:r>
                      <a:endParaRPr lang="ru-RU" sz="1200" b="1" dirty="0">
                        <a:latin typeface="+mj-lt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/>
          </p:nvPr>
        </p:nvGraphicFramePr>
        <p:xfrm>
          <a:off x="268943" y="3724087"/>
          <a:ext cx="11052200" cy="2923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5628">
                  <a:extLst>
                    <a:ext uri="{9D8B030D-6E8A-4147-A177-3AD203B41FA5}">
                      <a16:colId xmlns="" xmlns:a16="http://schemas.microsoft.com/office/drawing/2014/main" val="3905993181"/>
                    </a:ext>
                  </a:extLst>
                </a:gridCol>
                <a:gridCol w="1786572">
                  <a:extLst>
                    <a:ext uri="{9D8B030D-6E8A-4147-A177-3AD203B41FA5}">
                      <a16:colId xmlns="" xmlns:a16="http://schemas.microsoft.com/office/drawing/2014/main" val="562095009"/>
                    </a:ext>
                  </a:extLst>
                </a:gridCol>
              </a:tblGrid>
              <a:tr h="279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Медицинская организация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Год открытия ЦАОП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2210134"/>
                  </a:ext>
                </a:extLst>
              </a:tr>
              <a:tr h="22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НО «Павловская ЦРБ», Нижегородская область, г. Павлово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3229387"/>
                  </a:ext>
                </a:extLst>
              </a:tr>
              <a:tr h="232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НО «Центральная городская больница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г.Арзамаса</a:t>
                      </a:r>
                      <a:endParaRPr lang="ru-RU" sz="1200" b="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+mn-lt"/>
                          <a:ea typeface="Calibri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5907236"/>
                  </a:ext>
                </a:extLst>
              </a:tr>
              <a:tr h="205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НО «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Балахнинская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ЦРБ»  г. Балахна</a:t>
                      </a:r>
                      <a:endParaRPr lang="ru-RU" sz="1200" b="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2020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1930255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ГБУЗ НО «Борская ЦРБ», г. Бор</a:t>
                      </a:r>
                      <a:endParaRPr lang="ru-RU" sz="1200" b="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+mn-cs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2129331"/>
                  </a:ext>
                </a:extLst>
              </a:tr>
              <a:tr h="175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ГБУЗ НО «Семеновская ЦРБ»</a:t>
                      </a:r>
                      <a:endParaRPr lang="ru-RU" sz="1200" b="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+mn-cs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7224095"/>
                  </a:ext>
                </a:extLst>
              </a:tr>
              <a:tr h="220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НО «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Кстовская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ЦРБ»</a:t>
                      </a:r>
                      <a:endParaRPr lang="ru-RU" sz="1200" b="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4474091"/>
                  </a:ext>
                </a:extLst>
              </a:tr>
              <a:tr h="233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НО «Выксунская ЦРБ»,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г.Выкса</a:t>
                      </a:r>
                      <a:endParaRPr lang="ru-RU" sz="1200" b="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3678486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НО «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Починковская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ЦРБ»</a:t>
                      </a:r>
                      <a:endParaRPr lang="ru-RU" sz="1200" b="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0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НО «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Шахунская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ЦРБ»</a:t>
                      </a:r>
                      <a:endParaRPr lang="ru-RU" sz="1200" b="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1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НО «Городецкая ЦРБ», г. Городец</a:t>
                      </a:r>
                      <a:endParaRPr lang="ru-RU" sz="1200" b="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566027"/>
                  </a:ext>
                </a:extLst>
              </a:tr>
              <a:tr h="206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НО «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Лысковская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ЦРБ», г. Лысково</a:t>
                      </a:r>
                      <a:endParaRPr lang="ru-RU" sz="1200" b="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8910529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НО «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Сергачская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ЦРБ», г. Сергач</a:t>
                      </a:r>
                      <a:endParaRPr lang="ru-RU" sz="1200" b="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8313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87803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aKRY9YXcAEfiq8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66648" cy="6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757093"/>
            <a:ext cx="12192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86759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06574" y="0"/>
            <a:ext cx="10685426" cy="709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ЦЕНТРЫ АМБУЛАТОРНОЙ ОНКОЛОГИЧЕСКОЙ ПОМОЩИ (ЦАОП)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7381" y="2468186"/>
            <a:ext cx="5760640" cy="18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рентгеновское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отделение (кабинет);</a:t>
            </a:r>
          </a:p>
          <a:p>
            <a:r>
              <a:rPr lang="ru-RU" sz="1100" i="1" dirty="0" smtClean="0">
                <a:solidFill>
                  <a:srgbClr val="C00000"/>
                </a:solidFill>
              </a:rPr>
              <a:t>(оборудование для проведения рентгенологических исследований, в том числе </a:t>
            </a:r>
            <a:r>
              <a:rPr lang="ru-RU" sz="1100" b="1" i="1" dirty="0" smtClean="0">
                <a:solidFill>
                  <a:srgbClr val="C00000"/>
                </a:solidFill>
              </a:rPr>
              <a:t>легких</a:t>
            </a:r>
            <a:r>
              <a:rPr lang="ru-RU" sz="1100" i="1" dirty="0" smtClean="0">
                <a:solidFill>
                  <a:srgbClr val="C00000"/>
                </a:solidFill>
              </a:rPr>
              <a:t>, рентгеновских </a:t>
            </a:r>
            <a:r>
              <a:rPr lang="ru-RU" sz="1100" b="1" i="1" dirty="0" err="1" smtClean="0">
                <a:solidFill>
                  <a:srgbClr val="C00000"/>
                </a:solidFill>
              </a:rPr>
              <a:t>маммографических</a:t>
            </a:r>
            <a:r>
              <a:rPr lang="ru-RU" sz="1100" i="1" dirty="0" smtClean="0">
                <a:solidFill>
                  <a:srgbClr val="C00000"/>
                </a:solidFill>
              </a:rPr>
              <a:t> исследований и рентгеновской </a:t>
            </a:r>
            <a:r>
              <a:rPr lang="ru-RU" sz="1100" b="1" i="1" dirty="0" smtClean="0">
                <a:solidFill>
                  <a:srgbClr val="C00000"/>
                </a:solidFill>
              </a:rPr>
              <a:t>компьютерной томографии</a:t>
            </a:r>
            <a:r>
              <a:rPr lang="ru-RU" sz="1100" i="1" dirty="0" smtClean="0">
                <a:solidFill>
                  <a:srgbClr val="C00000"/>
                </a:solidFill>
              </a:rPr>
              <a:t>);</a:t>
            </a:r>
            <a:endParaRPr lang="ru-RU" sz="1100" i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эндоскопическое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отделение (кабинет);</a:t>
            </a:r>
          </a:p>
          <a:p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-отделение (кабинет) </a:t>
            </a: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УЗИ;</a:t>
            </a:r>
          </a:p>
          <a:p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-отделение (кабинет) </a:t>
            </a: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функциональной диагностики;</a:t>
            </a:r>
          </a:p>
          <a:p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-КЛД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8021" y="2468186"/>
            <a:ext cx="5568619" cy="18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 rtlCol="0" anchor="ctr"/>
          <a:lstStyle/>
          <a:p>
            <a:pPr>
              <a:buFontTx/>
              <a:buChar char="-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акушерство и гинекология;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гастроэнтерология; </a:t>
            </a:r>
          </a:p>
          <a:p>
            <a:pPr>
              <a:buFontTx/>
              <a:buChar char="-"/>
            </a:pP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дерматовенерология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кардиология ;</a:t>
            </a:r>
          </a:p>
          <a:p>
            <a:pPr>
              <a:buFontTx/>
              <a:buChar char="-"/>
            </a:pP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колопроктология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медицинская реабилитация;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неврология;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оториноларингология;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паллиативная медицинская помощь;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пульмонология;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терапия;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урология;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хирургия;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эндокринология.</a:t>
            </a:r>
          </a:p>
        </p:txBody>
      </p:sp>
      <p:sp>
        <p:nvSpPr>
          <p:cNvPr id="18" name="Номер слайда 24"/>
          <p:cNvSpPr>
            <a:spLocks noGrp="1"/>
          </p:cNvSpPr>
          <p:nvPr>
            <p:ph type="sldNum" sz="quarter" idx="4294967295"/>
          </p:nvPr>
        </p:nvSpPr>
        <p:spPr>
          <a:xfrm>
            <a:off x="9072331" y="6309321"/>
            <a:ext cx="2844800" cy="365125"/>
          </a:xfrm>
          <a:prstGeom prst="rect">
            <a:avLst/>
          </a:prstGeom>
        </p:spPr>
        <p:txBody>
          <a:bodyPr/>
          <a:lstStyle/>
          <a:p>
            <a:fld id="{30EAEE0A-6E21-471C-B0AF-9B07BB31AB4B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7381" y="1302414"/>
            <a:ext cx="11329259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Центральные районные больницы, городские больницы, поликлиники, клинико-диагностические центры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(обслуживающие территории с численностью населения от 50 000 человек)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7382" y="836712"/>
            <a:ext cx="1113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соответствии с приказом Минздрава России от </a:t>
            </a:r>
            <a:r>
              <a:rPr lang="ru-RU" sz="12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05.02.2019 №</a:t>
            </a:r>
            <a:r>
              <a:rPr lang="en-US" sz="12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48</a:t>
            </a:r>
            <a:r>
              <a:rPr lang="ru-RU" sz="1200" b="1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</a:t>
            </a:r>
            <a:r>
              <a:rPr lang="ru-RU" sz="12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«О внесении изменений в Порядок оказания медицинской помощи населению по профилю «онкология», утвержденный приказом Минздрава России от 15 ноября 2012 </a:t>
            </a:r>
            <a:r>
              <a:rPr lang="ru-RU" sz="1200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г.</a:t>
            </a:r>
            <a:r>
              <a:rPr lang="ru-RU" sz="1200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№</a:t>
            </a:r>
            <a:r>
              <a:rPr lang="ru-RU" sz="12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915н</a:t>
            </a:r>
            <a:r>
              <a:rPr lang="ru-RU" sz="12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(вступает в силу с </a:t>
            </a:r>
            <a:r>
              <a:rPr lang="ru-RU" sz="12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01.05.2019</a:t>
            </a:r>
            <a:r>
              <a:rPr lang="ru-RU" sz="12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7381" y="5483579"/>
            <a:ext cx="1132925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Диагностика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онкологических заболеваний (распространенность, стадия);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Направление на взятие </a:t>
            </a:r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биопсийного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материала;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противоопухолевой лекарственной терапии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Оценка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эффективности и переносимости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проводимого лечения;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восстановительной и корригирующей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терапии;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Оказание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паллиативной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помощи;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Консультативная помощь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врачам-специалистам;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7381" y="4947990"/>
            <a:ext cx="11329259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функции ЦАОП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7381" y="4385570"/>
            <a:ext cx="11329260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Первичное онкологическое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отделение с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дневным стационаром</a:t>
            </a:r>
          </a:p>
        </p:txBody>
      </p:sp>
      <p:sp>
        <p:nvSpPr>
          <p:cNvPr id="27" name="Номер слайда 12"/>
          <p:cNvSpPr txBox="1">
            <a:spLocks/>
          </p:cNvSpPr>
          <p:nvPr/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9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aKRY9YXcAEfiq8.jpg:lar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67" r="25050" b="892"/>
          <a:stretch/>
        </p:blipFill>
        <p:spPr bwMode="auto">
          <a:xfrm>
            <a:off x="86630" y="81091"/>
            <a:ext cx="731520" cy="709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0" y="887347"/>
            <a:ext cx="12192000" cy="94735"/>
            <a:chOff x="0" y="922638"/>
            <a:chExt cx="12192000" cy="9473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922638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017373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9228666" y="6373283"/>
            <a:ext cx="2743200" cy="365125"/>
          </a:xfrm>
        </p:spPr>
        <p:txBody>
          <a:bodyPr/>
          <a:lstStyle/>
          <a:p>
            <a:fld id="{63B2062A-11D8-4423-986C-B97B0F908BDD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6165" y="1584487"/>
            <a:ext cx="11259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Оценка Координационного центра и ФГБУ «НМИЦ радиологии» МЗ программы Нижегородской области </a:t>
            </a:r>
            <a:r>
              <a:rPr lang="ru-RU" sz="1600" b="1" u="sng" dirty="0"/>
              <a:t>83, 3 балла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165" y="1042922"/>
            <a:ext cx="11505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Максимальное возможное количество баллов проекта  региональной программы «Борьба с онкологическими заболеваниями» </a:t>
            </a:r>
            <a:r>
              <a:rPr lang="ru-RU" sz="1600" b="1" u="sng" dirty="0"/>
              <a:t>90 баллов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3208E61-CFB4-4450-A1C0-3E6BA6D3C7C8}"/>
              </a:ext>
            </a:extLst>
          </p:cNvPr>
          <p:cNvSpPr txBox="1"/>
          <p:nvPr/>
        </p:nvSpPr>
        <p:spPr>
          <a:xfrm>
            <a:off x="1156192" y="72294"/>
            <a:ext cx="1056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>
                <a:latin typeface="Tahoma" pitchFamily="34" charset="0"/>
                <a:cs typeface="Tahoma" pitchFamily="34" charset="0"/>
              </a:rPr>
              <a:t>ЗАДАЧА ФП: ПОДГОТОВКА ПРОЕКТА РЕГИОНАЛЬНОЙ ПРОГРАММЫ НИЖЕГОРОДСКОЙ ОБЛАСТИ </a:t>
            </a:r>
          </a:p>
          <a:p>
            <a:pPr algn="ctr"/>
            <a:r>
              <a:rPr lang="ru-RU" altLang="ru-RU" sz="1200" b="1" dirty="0">
                <a:latin typeface="Tahoma" pitchFamily="34" charset="0"/>
                <a:cs typeface="Tahoma" pitchFamily="34" charset="0"/>
              </a:rPr>
              <a:t>«БОРЬБА С ОНКОЛОГИЧЕСКИМИ ЗАБОЛЕВАНИЯМИ» </a:t>
            </a:r>
          </a:p>
          <a:p>
            <a:pPr algn="ctr"/>
            <a:endParaRPr lang="ru-RU" altLang="ru-RU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1A83B8-22DE-41D3-9D15-8872B5184967}"/>
              </a:ext>
            </a:extLst>
          </p:cNvPr>
          <p:cNvSpPr txBox="1"/>
          <p:nvPr/>
        </p:nvSpPr>
        <p:spPr>
          <a:xfrm>
            <a:off x="818149" y="2510421"/>
            <a:ext cx="168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Воронежская область</a:t>
            </a: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="" xmlns:a16="http://schemas.microsoft.com/office/drawing/2014/main" id="{CD42DEE4-2305-42B8-8B13-AD6236FEFB32}"/>
              </a:ext>
            </a:extLst>
          </p:cNvPr>
          <p:cNvSpPr/>
          <p:nvPr/>
        </p:nvSpPr>
        <p:spPr>
          <a:xfrm>
            <a:off x="0" y="3752904"/>
            <a:ext cx="12192000" cy="2605075"/>
          </a:xfrm>
          <a:prstGeom prst="roundRect">
            <a:avLst/>
          </a:prstGeom>
          <a:solidFill>
            <a:srgbClr val="E9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1 раздел.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Текущее состояние онкологической помощи в Субъекте. Основные показатели онкологической помощи населению </a:t>
            </a:r>
            <a:r>
              <a:rPr lang="ru-RU" sz="1400" b="1" dirty="0">
                <a:solidFill>
                  <a:srgbClr val="002060"/>
                </a:solidFill>
              </a:rPr>
              <a:t>24,85 из 25,0</a:t>
            </a:r>
          </a:p>
          <a:p>
            <a:r>
              <a:rPr lang="ru-RU" sz="1400" dirty="0">
                <a:solidFill>
                  <a:srgbClr val="002060"/>
                </a:solidFill>
              </a:rPr>
              <a:t>2 раздел Цель, показатели и сроки реализации региональной программы «Борьба с онкологическими заболеваниями</a:t>
            </a:r>
            <a:r>
              <a:rPr lang="ru-RU" sz="1400" b="1" dirty="0">
                <a:solidFill>
                  <a:srgbClr val="002060"/>
                </a:solidFill>
              </a:rPr>
              <a:t>»              5,0  из  5,0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3 </a:t>
            </a:r>
            <a:r>
              <a:rPr lang="ru-RU" sz="1400" dirty="0">
                <a:solidFill>
                  <a:srgbClr val="002060"/>
                </a:solidFill>
              </a:rPr>
              <a:t>раздел Задачи региональной программы                                                                                                                                              </a:t>
            </a:r>
            <a:r>
              <a:rPr lang="ru-RU" sz="1400" b="1" dirty="0">
                <a:solidFill>
                  <a:srgbClr val="002060"/>
                </a:solidFill>
              </a:rPr>
              <a:t>4,66 из  5,0</a:t>
            </a:r>
          </a:p>
          <a:p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4 раздел План мероприятий региональной программы </a:t>
            </a:r>
            <a:r>
              <a:rPr lang="ru-RU" sz="1400" dirty="0">
                <a:solidFill>
                  <a:srgbClr val="002060"/>
                </a:solidFill>
              </a:rPr>
              <a:t>«Борьба с онкологическими заболеваниями»</a:t>
            </a:r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                                           </a:t>
            </a:r>
            <a:r>
              <a:rPr 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43,75 из 45,00</a:t>
            </a:r>
          </a:p>
          <a:p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5 раздел Ожидаемые результаты </a:t>
            </a:r>
            <a:r>
              <a:rPr lang="ru-RU" sz="1400" dirty="0">
                <a:solidFill>
                  <a:srgbClr val="002060"/>
                </a:solidFill>
              </a:rPr>
              <a:t>региональной программы                                                                                                                  </a:t>
            </a:r>
            <a:r>
              <a:rPr lang="ru-RU" sz="1400" b="1" dirty="0">
                <a:solidFill>
                  <a:srgbClr val="002060"/>
                </a:solidFill>
              </a:rPr>
              <a:t>5,0  из   5,0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Проект  региональной программы «Борьба с онкологическими заболеваниями» Нижегородской области требует </a:t>
            </a:r>
            <a:r>
              <a:rPr lang="ru-RU" sz="1400" b="1" dirty="0">
                <a:solidFill>
                  <a:srgbClr val="002060"/>
                </a:solidFill>
              </a:rPr>
              <a:t>незначительной детализации ряда мероприятий и уточнения формулировок результатов мероприятий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Повторная оценка проектов региональных программ:  </a:t>
            </a:r>
            <a:r>
              <a:rPr lang="ru-RU" sz="1400" b="1" dirty="0">
                <a:solidFill>
                  <a:srgbClr val="FF0000"/>
                </a:solidFill>
              </a:rPr>
              <a:t>до 24 мая 2019 года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ctr"/>
            <a:endParaRPr lang="ru-RU" sz="1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Группа 23">
            <a:extLst>
              <a:ext uri="{FF2B5EF4-FFF2-40B4-BE49-F238E27FC236}">
                <a16:creationId xmlns="" xmlns:a16="http://schemas.microsoft.com/office/drawing/2014/main" id="{B5C960DE-64AC-4891-8C08-7BA9407CB260}"/>
              </a:ext>
            </a:extLst>
          </p:cNvPr>
          <p:cNvGrpSpPr/>
          <p:nvPr/>
        </p:nvGrpSpPr>
        <p:grpSpPr>
          <a:xfrm>
            <a:off x="682171" y="2332443"/>
            <a:ext cx="10691680" cy="1221057"/>
            <a:chOff x="319887" y="5058229"/>
            <a:chExt cx="11446858" cy="1462733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71A04CA-AA15-4212-B5A8-9B747D771E8D}"/>
                </a:ext>
              </a:extLst>
            </p:cNvPr>
            <p:cNvSpPr txBox="1"/>
            <p:nvPr/>
          </p:nvSpPr>
          <p:spPr>
            <a:xfrm flipV="1">
              <a:off x="10527879" y="6101944"/>
              <a:ext cx="1054538" cy="41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067" b="1" dirty="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A8DBED5-DEFA-438C-BC53-2C08C714F8DD}"/>
                </a:ext>
              </a:extLst>
            </p:cNvPr>
            <p:cNvSpPr txBox="1"/>
            <p:nvPr/>
          </p:nvSpPr>
          <p:spPr>
            <a:xfrm flipH="1">
              <a:off x="10712206" y="6040879"/>
              <a:ext cx="1054539" cy="307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67" dirty="0">
                  <a:cs typeface="Arial" panose="020B0604020202020204" pitchFamily="34" charset="0"/>
                </a:rPr>
                <a:t>7 баллов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3FBD199-EE30-43FB-B216-BBBE5AC43923}"/>
                </a:ext>
              </a:extLst>
            </p:cNvPr>
            <p:cNvSpPr txBox="1"/>
            <p:nvPr/>
          </p:nvSpPr>
          <p:spPr>
            <a:xfrm flipV="1">
              <a:off x="6705588" y="5152456"/>
              <a:ext cx="1647506" cy="44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1BD0493-8D90-4619-8F01-8AAFA5ADFD37}"/>
                </a:ext>
              </a:extLst>
            </p:cNvPr>
            <p:cNvSpPr txBox="1"/>
            <p:nvPr/>
          </p:nvSpPr>
          <p:spPr>
            <a:xfrm>
              <a:off x="3006780" y="5058229"/>
              <a:ext cx="1957357" cy="294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000" b="1" dirty="0"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>
              <a:extLst>
                <a:ext uri="{FF2B5EF4-FFF2-40B4-BE49-F238E27FC236}">
                  <a16:creationId xmlns="" xmlns:a16="http://schemas.microsoft.com/office/drawing/2014/main" id="{9143069F-1653-4B21-A353-76CA0ED303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2604" y="5863073"/>
              <a:ext cx="5349814" cy="3635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571AE5A4-7CA5-440B-A5D7-E4258CCBB71E}"/>
                </a:ext>
              </a:extLst>
            </p:cNvPr>
            <p:cNvSpPr/>
            <p:nvPr/>
          </p:nvSpPr>
          <p:spPr>
            <a:xfrm>
              <a:off x="1752552" y="5789598"/>
              <a:ext cx="251281" cy="25128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3657C17-727A-4A16-99D5-F270F6902C8E}"/>
                </a:ext>
              </a:extLst>
            </p:cNvPr>
            <p:cNvSpPr txBox="1"/>
            <p:nvPr/>
          </p:nvSpPr>
          <p:spPr>
            <a:xfrm>
              <a:off x="700574" y="5096997"/>
              <a:ext cx="564755" cy="55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000" b="1" dirty="0">
                <a:cs typeface="Arial" panose="020B0604020202020204" pitchFamily="34" charset="0"/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="" xmlns:a16="http://schemas.microsoft.com/office/drawing/2014/main" id="{269BAB02-D25A-4910-836F-A8D5341EF53C}"/>
                </a:ext>
              </a:extLst>
            </p:cNvPr>
            <p:cNvSpPr/>
            <p:nvPr/>
          </p:nvSpPr>
          <p:spPr>
            <a:xfrm>
              <a:off x="576108" y="5772136"/>
              <a:ext cx="251282" cy="25737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BEC84ECB-4A75-4F88-B032-4C46A3015AD4}"/>
                </a:ext>
              </a:extLst>
            </p:cNvPr>
            <p:cNvSpPr txBox="1"/>
            <p:nvPr/>
          </p:nvSpPr>
          <p:spPr>
            <a:xfrm>
              <a:off x="319887" y="6040879"/>
              <a:ext cx="1783236" cy="307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67" b="1" dirty="0">
                  <a:cs typeface="Arial" panose="020B0604020202020204" pitchFamily="34" charset="0"/>
                </a:rPr>
                <a:t>89,3 балла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8CF2154-7F09-4CF7-8DB8-BCAE9FB98A3F}"/>
              </a:ext>
            </a:extLst>
          </p:cNvPr>
          <p:cNvSpPr txBox="1"/>
          <p:nvPr/>
        </p:nvSpPr>
        <p:spPr>
          <a:xfrm>
            <a:off x="1900460" y="2528431"/>
            <a:ext cx="140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Нижегородская</a:t>
            </a:r>
          </a:p>
          <a:p>
            <a:r>
              <a:rPr lang="ru-RU" sz="1200" b="1" dirty="0"/>
              <a:t>область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F74E37F-DCE7-485C-89F9-44BEA044D30B}"/>
              </a:ext>
            </a:extLst>
          </p:cNvPr>
          <p:cNvSpPr txBox="1"/>
          <p:nvPr/>
        </p:nvSpPr>
        <p:spPr>
          <a:xfrm>
            <a:off x="1770744" y="3167581"/>
            <a:ext cx="116915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cs typeface="Arial" panose="020B0604020202020204" pitchFamily="34" charset="0"/>
              </a:rPr>
              <a:t>83,3 балла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FE21F3E1-4CF6-4F02-B641-2EBAB9FE1FFF}"/>
              </a:ext>
            </a:extLst>
          </p:cNvPr>
          <p:cNvSpPr/>
          <p:nvPr/>
        </p:nvSpPr>
        <p:spPr>
          <a:xfrm>
            <a:off x="10355784" y="2913308"/>
            <a:ext cx="234703" cy="209765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7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FEE8359-700C-495A-BE27-58EF9A66B8D7}"/>
              </a:ext>
            </a:extLst>
          </p:cNvPr>
          <p:cNvSpPr txBox="1"/>
          <p:nvPr/>
        </p:nvSpPr>
        <p:spPr>
          <a:xfrm>
            <a:off x="9915260" y="2481307"/>
            <a:ext cx="130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Новгородская</a:t>
            </a:r>
          </a:p>
          <a:p>
            <a:r>
              <a:rPr lang="ru-RU" sz="1200" dirty="0"/>
              <a:t>область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9672370E-6796-4339-A040-D0D854EAA577}"/>
              </a:ext>
            </a:extLst>
          </p:cNvPr>
          <p:cNvSpPr/>
          <p:nvPr/>
        </p:nvSpPr>
        <p:spPr>
          <a:xfrm>
            <a:off x="4777272" y="2956619"/>
            <a:ext cx="234703" cy="19812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7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158DCBD-1AE1-4699-A422-9173F967584A}"/>
              </a:ext>
            </a:extLst>
          </p:cNvPr>
          <p:cNvSpPr txBox="1"/>
          <p:nvPr/>
        </p:nvSpPr>
        <p:spPr>
          <a:xfrm>
            <a:off x="4338707" y="2510420"/>
            <a:ext cx="112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Хабаровский Край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231697F-97E9-4E42-9766-6C0F76F1F950}"/>
              </a:ext>
            </a:extLst>
          </p:cNvPr>
          <p:cNvSpPr txBox="1"/>
          <p:nvPr/>
        </p:nvSpPr>
        <p:spPr>
          <a:xfrm flipH="1">
            <a:off x="4338703" y="3164341"/>
            <a:ext cx="112756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cs typeface="Arial" panose="020B0604020202020204" pitchFamily="34" charset="0"/>
              </a:rPr>
              <a:t>53,3 балла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64B6D685-973A-4B79-9F19-FF01D0AFD91B}"/>
              </a:ext>
            </a:extLst>
          </p:cNvPr>
          <p:cNvSpPr/>
          <p:nvPr/>
        </p:nvSpPr>
        <p:spPr>
          <a:xfrm>
            <a:off x="8772090" y="2927669"/>
            <a:ext cx="234703" cy="209765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7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592B42E-A26C-4051-AA99-2DDF9A6C1A92}"/>
              </a:ext>
            </a:extLst>
          </p:cNvPr>
          <p:cNvSpPr txBox="1"/>
          <p:nvPr/>
        </p:nvSpPr>
        <p:spPr>
          <a:xfrm>
            <a:off x="8403772" y="2481307"/>
            <a:ext cx="110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Республика Калмыкия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2B48267-4E37-4E87-9767-E3FD4D9E19B4}"/>
              </a:ext>
            </a:extLst>
          </p:cNvPr>
          <p:cNvSpPr txBox="1"/>
          <p:nvPr/>
        </p:nvSpPr>
        <p:spPr>
          <a:xfrm flipH="1">
            <a:off x="8403772" y="3117560"/>
            <a:ext cx="137391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cs typeface="Arial" panose="020B0604020202020204" pitchFamily="34" charset="0"/>
              </a:rPr>
              <a:t>13,2 балла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2EB004D8-889C-4356-A7BF-E42E2E7A8BEC}"/>
              </a:ext>
            </a:extLst>
          </p:cNvPr>
          <p:cNvSpPr/>
          <p:nvPr/>
        </p:nvSpPr>
        <p:spPr>
          <a:xfrm>
            <a:off x="7863623" y="2913307"/>
            <a:ext cx="234703" cy="209765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7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7D7A147-7550-429E-BB13-BEC17E0AB14E}"/>
              </a:ext>
            </a:extLst>
          </p:cNvPr>
          <p:cNvSpPr txBox="1"/>
          <p:nvPr/>
        </p:nvSpPr>
        <p:spPr>
          <a:xfrm>
            <a:off x="7661336" y="2526910"/>
            <a:ext cx="742436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ЯНАО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BAD411B-B83F-43AD-98D1-F960BB1B2393}"/>
              </a:ext>
            </a:extLst>
          </p:cNvPr>
          <p:cNvSpPr txBox="1"/>
          <p:nvPr/>
        </p:nvSpPr>
        <p:spPr>
          <a:xfrm flipH="1">
            <a:off x="7595398" y="3137434"/>
            <a:ext cx="9849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cs typeface="Arial" panose="020B0604020202020204" pitchFamily="34" charset="0"/>
              </a:rPr>
              <a:t>20,3 балла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27FECE83-5518-4883-B136-14648C9F2C0D}"/>
              </a:ext>
            </a:extLst>
          </p:cNvPr>
          <p:cNvSpPr/>
          <p:nvPr/>
        </p:nvSpPr>
        <p:spPr>
          <a:xfrm>
            <a:off x="6937429" y="2916613"/>
            <a:ext cx="234703" cy="209765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7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87EFA3B3-F603-41DE-8EEE-AFCE103F3584}"/>
              </a:ext>
            </a:extLst>
          </p:cNvPr>
          <p:cNvSpPr txBox="1"/>
          <p:nvPr/>
        </p:nvSpPr>
        <p:spPr>
          <a:xfrm>
            <a:off x="6204811" y="2460169"/>
            <a:ext cx="145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Калининградская</a:t>
            </a:r>
          </a:p>
          <a:p>
            <a:r>
              <a:rPr lang="ru-RU" sz="1200" dirty="0"/>
              <a:t>область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2C955B9-8007-4E84-9D89-BEEDBA9D9E4D}"/>
              </a:ext>
            </a:extLst>
          </p:cNvPr>
          <p:cNvSpPr txBox="1"/>
          <p:nvPr/>
        </p:nvSpPr>
        <p:spPr>
          <a:xfrm flipH="1">
            <a:off x="6578909" y="3166060"/>
            <a:ext cx="9849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cs typeface="Arial" panose="020B0604020202020204" pitchFamily="34" charset="0"/>
              </a:rPr>
              <a:t>28,3 балла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17DFDAC4-A6AE-4DC2-A47F-4A961C8DCD2F}"/>
              </a:ext>
            </a:extLst>
          </p:cNvPr>
          <p:cNvCxnSpPr>
            <a:cxnSpLocks/>
          </p:cNvCxnSpPr>
          <p:nvPr/>
        </p:nvCxnSpPr>
        <p:spPr>
          <a:xfrm>
            <a:off x="665426" y="3034657"/>
            <a:ext cx="264230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2" name="Picture 2">
            <a:extLst>
              <a:ext uri="{FF2B5EF4-FFF2-40B4-BE49-F238E27FC236}">
                <a16:creationId xmlns="" xmlns:a16="http://schemas.microsoft.com/office/drawing/2014/main" id="{C144D3A6-E5ED-414B-BF56-0918F309B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953" t="7584" r="2953" b="7584"/>
          <a:stretch>
            <a:fillRect/>
          </a:stretch>
        </p:blipFill>
        <p:spPr bwMode="auto">
          <a:xfrm>
            <a:off x="146567" y="2159073"/>
            <a:ext cx="518859" cy="59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>
            <a:extLst>
              <a:ext uri="{FF2B5EF4-FFF2-40B4-BE49-F238E27FC236}">
                <a16:creationId xmlns="" xmlns:a16="http://schemas.microsoft.com/office/drawing/2014/main" id="{C66A3F12-E670-46F0-834A-7577D46E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964"/>
          <a:stretch>
            <a:fillRect/>
          </a:stretch>
        </p:blipFill>
        <p:spPr bwMode="auto">
          <a:xfrm>
            <a:off x="11349865" y="2163165"/>
            <a:ext cx="5930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232" name="Прямая соединительная линия 52231">
            <a:extLst>
              <a:ext uri="{FF2B5EF4-FFF2-40B4-BE49-F238E27FC236}">
                <a16:creationId xmlns="" xmlns:a16="http://schemas.microsoft.com/office/drawing/2014/main" id="{1FA1EBC8-628F-4C35-AF46-EE9EB1711B11}"/>
              </a:ext>
            </a:extLst>
          </p:cNvPr>
          <p:cNvCxnSpPr/>
          <p:nvPr/>
        </p:nvCxnSpPr>
        <p:spPr>
          <a:xfrm>
            <a:off x="3436335" y="3034657"/>
            <a:ext cx="2531377" cy="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2921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aKRY9YXcAEfiq8.jpg:lar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7" r="25050" b="892"/>
          <a:stretch/>
        </p:blipFill>
        <p:spPr bwMode="auto">
          <a:xfrm>
            <a:off x="86630" y="27303"/>
            <a:ext cx="731520" cy="7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0" y="860453"/>
            <a:ext cx="12192000" cy="94735"/>
            <a:chOff x="0" y="922638"/>
            <a:chExt cx="12192000" cy="9473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922638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017373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C18CA15-603A-204F-B04F-2DF89314E8EF}"/>
              </a:ext>
            </a:extLst>
          </p:cNvPr>
          <p:cNvSpPr txBox="1"/>
          <p:nvPr/>
        </p:nvSpPr>
        <p:spPr>
          <a:xfrm>
            <a:off x="1129862" y="0"/>
            <a:ext cx="10854267" cy="707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БАЗОВЫЕ И ЦЕЛЕВЫЕ ПОКАЗАТЕЛИ ФЕДЕРАЛЬНОГО ПРОЕКТА «БОРЬБА С ОНКОЛОГИЧЕСКИМИ ЗАБОЛЕВАНИЯМИ» ДЛЯ НИЖЕГОРОДСКОЙ ОБЛАСТИ 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9228666" y="6373283"/>
            <a:ext cx="2743200" cy="365125"/>
          </a:xfrm>
        </p:spPr>
        <p:txBody>
          <a:bodyPr/>
          <a:lstStyle/>
          <a:p>
            <a:fld id="{63B2062A-11D8-4423-986C-B97B0F908BDD}" type="slidenum">
              <a:rPr lang="ru-RU" smtClean="0"/>
              <a:pPr/>
              <a:t>36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AB0D8461-546D-4B63-AB1A-E0245490AAE1}"/>
              </a:ext>
            </a:extLst>
          </p:cNvPr>
          <p:cNvGraphicFramePr>
            <a:graphicFrameLocks noGrp="1"/>
          </p:cNvGraphicFramePr>
          <p:nvPr/>
        </p:nvGraphicFramePr>
        <p:xfrm>
          <a:off x="566057" y="1063370"/>
          <a:ext cx="11360219" cy="5513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419">
                  <a:extLst>
                    <a:ext uri="{9D8B030D-6E8A-4147-A177-3AD203B41FA5}">
                      <a16:colId xmlns:a16="http://schemas.microsoft.com/office/drawing/2014/main" xmlns="" val="700064835"/>
                    </a:ext>
                  </a:extLst>
                </a:gridCol>
                <a:gridCol w="34368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6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43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0868">
                  <a:extLst>
                    <a:ext uri="{9D8B030D-6E8A-4147-A177-3AD203B41FA5}">
                      <a16:colId xmlns:a16="http://schemas.microsoft.com/office/drawing/2014/main" xmlns="" val="3270512677"/>
                    </a:ext>
                  </a:extLst>
                </a:gridCol>
                <a:gridCol w="700868">
                  <a:extLst>
                    <a:ext uri="{9D8B030D-6E8A-4147-A177-3AD203B41FA5}">
                      <a16:colId xmlns:a16="http://schemas.microsoft.com/office/drawing/2014/main" xmlns="" val="3436136975"/>
                    </a:ext>
                  </a:extLst>
                </a:gridCol>
                <a:gridCol w="700868">
                  <a:extLst>
                    <a:ext uri="{9D8B030D-6E8A-4147-A177-3AD203B41FA5}">
                      <a16:colId xmlns:a16="http://schemas.microsoft.com/office/drawing/2014/main" xmlns="" val="3086987078"/>
                    </a:ext>
                  </a:extLst>
                </a:gridCol>
                <a:gridCol w="700868">
                  <a:extLst>
                    <a:ext uri="{9D8B030D-6E8A-4147-A177-3AD203B41FA5}">
                      <a16:colId xmlns:a16="http://schemas.microsoft.com/office/drawing/2014/main" xmlns="" val="2086229066"/>
                    </a:ext>
                  </a:extLst>
                </a:gridCol>
                <a:gridCol w="700868">
                  <a:extLst>
                    <a:ext uri="{9D8B030D-6E8A-4147-A177-3AD203B41FA5}">
                      <a16:colId xmlns:a16="http://schemas.microsoft.com/office/drawing/2014/main" xmlns="" val="1858914221"/>
                    </a:ext>
                  </a:extLst>
                </a:gridCol>
              </a:tblGrid>
              <a:tr h="3118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№ п/п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Субъект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Базовое значение (на 31.12.2017г.)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Период, год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9103709"/>
                  </a:ext>
                </a:extLst>
              </a:tr>
              <a:tr h="298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2018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2019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2021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2022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2023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2024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extLst>
                  <a:ext uri="{0D108BD9-81ED-4DB2-BD59-A6C34878D82A}">
                    <a16:rowId xmlns:a16="http://schemas.microsoft.com/office/drawing/2014/main" xmlns="" val="158290117"/>
                  </a:ext>
                </a:extLst>
              </a:tr>
              <a:tr h="36544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Смертность от новообразований, в том числе от злокачественных, на 100 тыс. населения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7044770"/>
                  </a:ext>
                </a:extLst>
              </a:tr>
              <a:tr h="3751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Российская Федерация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200,6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196,7</a:t>
                      </a: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199,5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197,0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193,5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185,0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extLst>
                  <a:ext uri="{0D108BD9-81ED-4DB2-BD59-A6C34878D82A}">
                    <a16:rowId xmlns:a16="http://schemas.microsoft.com/office/drawing/2014/main" xmlns="" val="1932266799"/>
                  </a:ext>
                </a:extLst>
              </a:tr>
              <a:tr h="820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+mn-lt"/>
                        </a:rPr>
                        <a:t>Нижегородская область</a:t>
                      </a:r>
                      <a:endParaRPr lang="ru-RU" dirty="0"/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181,7</a:t>
                      </a: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172,3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201,8</a:t>
                      </a: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178,0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176,6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175,7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174,7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173,9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extLst>
                  <a:ext uri="{0D108BD9-81ED-4DB2-BD59-A6C34878D82A}">
                    <a16:rowId xmlns:a16="http://schemas.microsoft.com/office/drawing/2014/main" xmlns="" val="1460297811"/>
                  </a:ext>
                </a:extLst>
              </a:tr>
              <a:tr h="36544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Доля злокачественных новообразований, выявленных на ранних стадиях (I-II стадии), %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4628080"/>
                  </a:ext>
                </a:extLst>
              </a:tr>
              <a:tr h="2865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2.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Российская Федерация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55,6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56,4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57,9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59,0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60,1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61,2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62,3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63,0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extLst>
                  <a:ext uri="{0D108BD9-81ED-4DB2-BD59-A6C34878D82A}">
                    <a16:rowId xmlns:a16="http://schemas.microsoft.com/office/drawing/2014/main" xmlns="" val="2018855505"/>
                  </a:ext>
                </a:extLst>
              </a:tr>
              <a:tr h="307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+mn-lt"/>
                        </a:rPr>
                        <a:t>Нижегородская область</a:t>
                      </a:r>
                      <a:endParaRPr lang="ru-RU" dirty="0"/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56,6</a:t>
                      </a: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58,5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58,9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59,1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60,1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61,2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62,3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63,0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extLst>
                  <a:ext uri="{0D108BD9-81ED-4DB2-BD59-A6C34878D82A}">
                    <a16:rowId xmlns:a16="http://schemas.microsoft.com/office/drawing/2014/main" xmlns="" val="3891053063"/>
                  </a:ext>
                </a:extLst>
              </a:tr>
              <a:tr h="375187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Удельный вес больных со злокачественными новообразованиями, состоящих на учете 5 лет и более, %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4264625"/>
                  </a:ext>
                </a:extLst>
              </a:tr>
              <a:tr h="2742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3.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Российская Федерация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53,9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54,4 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55,0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55,6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56,1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56,7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57,2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60,0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extLst>
                  <a:ext uri="{0D108BD9-81ED-4DB2-BD59-A6C34878D82A}">
                    <a16:rowId xmlns:a16="http://schemas.microsoft.com/office/drawing/2014/main" xmlns="" val="3078572395"/>
                  </a:ext>
                </a:extLst>
              </a:tr>
              <a:tr h="309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+mn-lt"/>
                        </a:rPr>
                        <a:t>Нижегородская область</a:t>
                      </a:r>
                      <a:endParaRPr lang="ru-RU" dirty="0"/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55,3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55,3 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55,4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55,6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56,5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57,6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58,7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60,0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extLst>
                  <a:ext uri="{0D108BD9-81ED-4DB2-BD59-A6C34878D82A}">
                    <a16:rowId xmlns:a16="http://schemas.microsoft.com/office/drawing/2014/main" xmlns="" val="1450952509"/>
                  </a:ext>
                </a:extLst>
              </a:tr>
              <a:tr h="56933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Одногодичная летальность больных со злокачественными новообразованиями (умерли в течение первого года с момента установления диагноза из числа больных, впервые взятых на учет в предыдущем году), %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8899832"/>
                  </a:ext>
                </a:extLst>
              </a:tr>
              <a:tr h="3751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4.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Российская Федерация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22,5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22,2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21,0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20,2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19,5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18,8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18,1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17,3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extLst>
                  <a:ext uri="{0D108BD9-81ED-4DB2-BD59-A6C34878D82A}">
                    <a16:rowId xmlns:a16="http://schemas.microsoft.com/office/drawing/2014/main" xmlns="" val="1002786600"/>
                  </a:ext>
                </a:extLst>
              </a:tr>
              <a:tr h="375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+mn-lt"/>
                        </a:rPr>
                        <a:t>Нижегородская область</a:t>
                      </a:r>
                      <a:endParaRPr lang="ru-RU" dirty="0"/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23,5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20,0 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19,9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19,8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19,2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18,6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17,9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17,3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5" marR="58635" marT="0" marB="0" anchor="ctr"/>
                </a:tc>
                <a:extLst>
                  <a:ext uri="{0D108BD9-81ED-4DB2-BD59-A6C34878D82A}">
                    <a16:rowId xmlns:a16="http://schemas.microsoft.com/office/drawing/2014/main" xmlns="" val="369667646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EFA3B3-F603-41DE-8EEE-AFCE103F3584}"/>
              </a:ext>
            </a:extLst>
          </p:cNvPr>
          <p:cNvSpPr txBox="1"/>
          <p:nvPr/>
        </p:nvSpPr>
        <p:spPr>
          <a:xfrm>
            <a:off x="7031414" y="2933138"/>
            <a:ext cx="1639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3 мес. 2019 – </a:t>
            </a:r>
            <a:r>
              <a:rPr lang="ru-RU" sz="1200" b="1" dirty="0" smtClean="0">
                <a:solidFill>
                  <a:srgbClr val="FF0000"/>
                </a:solidFill>
              </a:rPr>
              <a:t>208,3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878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aKRY9YXcAEfiq8.jpg:lar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67" r="25050" b="892"/>
          <a:stretch/>
        </p:blipFill>
        <p:spPr bwMode="auto">
          <a:xfrm>
            <a:off x="86630" y="81091"/>
            <a:ext cx="731520" cy="709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0" y="887347"/>
            <a:ext cx="12192000" cy="94735"/>
            <a:chOff x="0" y="922638"/>
            <a:chExt cx="12192000" cy="9473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922638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017373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C18CA15-603A-204F-B04F-2DF89314E8EF}"/>
              </a:ext>
            </a:extLst>
          </p:cNvPr>
          <p:cNvSpPr txBox="1"/>
          <p:nvPr/>
        </p:nvSpPr>
        <p:spPr>
          <a:xfrm>
            <a:off x="1066800" y="94309"/>
            <a:ext cx="10854267" cy="707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ДИНАМИКА ПОКАЗАТЕЛЕЙ ЗАБОЛЕВАЕМОСТИ И СМЕРТНОСТИ ОТ ОНКОЛОГИЧЕСКИХ ЗАБОЛЕВАНИЙ В НИЖЕГОРОДСКОЙ ОБЛАСТИ ЗА ПЕРИОД 2012- 2018 ГГ. ТЕКУЩИЕ ПРОБЛЕМЫ г. </a:t>
            </a: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(на </a:t>
            </a:r>
            <a:r>
              <a:rPr lang="ru-RU" altLang="ru-RU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100 тыс. населения)</a:t>
            </a:r>
            <a:endParaRPr lang="ru-RU" altLang="ru-RU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9228666" y="6373283"/>
            <a:ext cx="2743200" cy="365125"/>
          </a:xfrm>
        </p:spPr>
        <p:txBody>
          <a:bodyPr/>
          <a:lstStyle/>
          <a:p>
            <a:fld id="{63B2062A-11D8-4423-986C-B97B0F908BDD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43429" y="4175613"/>
            <a:ext cx="7503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Показатель запущенности </a:t>
            </a:r>
            <a:r>
              <a:rPr lang="ru-RU" sz="1600" b="1" dirty="0"/>
              <a:t>в 2018 году составил 19,0%</a:t>
            </a:r>
          </a:p>
          <a:p>
            <a:endParaRPr lang="ru-RU" sz="1600" dirty="0"/>
          </a:p>
          <a:p>
            <a:r>
              <a:rPr lang="ru-RU" sz="1600" dirty="0"/>
              <a:t>Показатель запущенности при злокачественных опухолях </a:t>
            </a:r>
            <a:r>
              <a:rPr lang="ru-RU" sz="1600" b="1" dirty="0"/>
              <a:t>визуальных локализаций </a:t>
            </a:r>
            <a:r>
              <a:rPr lang="ru-RU" sz="1600" dirty="0"/>
              <a:t>(III-IV стадии) - </a:t>
            </a:r>
            <a:r>
              <a:rPr lang="ru-RU" sz="1600" b="1" dirty="0"/>
              <a:t>22,5%</a:t>
            </a:r>
            <a:r>
              <a:rPr lang="ru-RU" sz="1600" dirty="0"/>
              <a:t> </a:t>
            </a:r>
          </a:p>
          <a:p>
            <a:endParaRPr lang="ru-RU" sz="1600" b="1" dirty="0"/>
          </a:p>
          <a:p>
            <a:r>
              <a:rPr lang="ru-RU" sz="1600" b="1" dirty="0"/>
              <a:t>Высокие цифры запущенности наблюдаются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при раке полости рта </a:t>
            </a:r>
            <a:r>
              <a:rPr lang="ru-RU" sz="1600" dirty="0">
                <a:solidFill>
                  <a:srgbClr val="C00000"/>
                </a:solidFill>
              </a:rPr>
              <a:t>– </a:t>
            </a:r>
            <a:r>
              <a:rPr lang="ru-RU" sz="1600" b="1" dirty="0">
                <a:solidFill>
                  <a:srgbClr val="C00000"/>
                </a:solidFill>
              </a:rPr>
              <a:t>54,2%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прямой кишки </a:t>
            </a:r>
            <a:r>
              <a:rPr lang="ru-RU" sz="1600" dirty="0"/>
              <a:t>- </a:t>
            </a:r>
            <a:r>
              <a:rPr lang="ru-RU" sz="1600" b="1" dirty="0">
                <a:solidFill>
                  <a:srgbClr val="C00000"/>
                </a:solidFill>
              </a:rPr>
              <a:t>49,8%</a:t>
            </a:r>
          </a:p>
          <a:p>
            <a:r>
              <a:rPr lang="ru-RU" sz="1600" b="1" dirty="0"/>
              <a:t>молочной железы- 25,2% и шейки матки-24,9%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113487" y="982082"/>
            <a:ext cx="385837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Ключевые проблемы онкологической помощи:</a:t>
            </a:r>
          </a:p>
          <a:p>
            <a:r>
              <a:rPr lang="ru-RU" sz="16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</a:rPr>
              <a:t>высокие </a:t>
            </a:r>
            <a:r>
              <a:rPr lang="ru-RU" sz="1600" b="1" dirty="0"/>
              <a:t>показатели запущенности злокачественных опухолей визуальной локализации</a:t>
            </a:r>
            <a:endParaRPr lang="ru-RU" sz="1600" dirty="0"/>
          </a:p>
          <a:p>
            <a:pPr>
              <a:buFont typeface="Arial" pitchFamily="34" charset="0"/>
              <a:buChar char="•"/>
            </a:pPr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</a:rPr>
              <a:t>недостаточная</a:t>
            </a:r>
            <a:r>
              <a:rPr lang="ru-RU" sz="1600" dirty="0"/>
              <a:t> </a:t>
            </a:r>
            <a:r>
              <a:rPr lang="ru-RU" sz="1600" b="1" dirty="0"/>
              <a:t>укомплектованность врачами онкологами: 213 штатных должностей– 160 физических лиц врачей онкологов </a:t>
            </a:r>
          </a:p>
          <a:p>
            <a:endParaRPr lang="ru-RU" sz="1600" b="1" dirty="0"/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</a:rPr>
              <a:t>сложности в маршрутизации и мультидисциплинарном подходе </a:t>
            </a:r>
            <a:r>
              <a:rPr lang="ru-RU" sz="1600" b="1" dirty="0"/>
              <a:t>в</a:t>
            </a:r>
            <a:r>
              <a:rPr lang="ru-RU" sz="1600" dirty="0"/>
              <a:t> </a:t>
            </a:r>
            <a:r>
              <a:rPr lang="ru-RU" sz="1600" b="1" dirty="0"/>
              <a:t>ведении онкологических пациентов в связи со значительной территориальной разобщённостью отделений ГБУЗ Нижегородской области «Нижегородский областной клинический онкологический диспансер» – между стационарами более 50 км</a:t>
            </a:r>
            <a:endParaRPr lang="ru-RU" sz="1400" b="1" dirty="0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2654B7FF-12FA-47B8-AD35-C9D94C964A51}"/>
              </a:ext>
            </a:extLst>
          </p:cNvPr>
          <p:cNvGraphicFramePr/>
          <p:nvPr/>
        </p:nvGraphicFramePr>
        <p:xfrm>
          <a:off x="478970" y="1120582"/>
          <a:ext cx="7634517" cy="305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9835B2-AAB8-49A0-B952-6B6E0B3D81EB}"/>
              </a:ext>
            </a:extLst>
          </p:cNvPr>
          <p:cNvSpPr txBox="1"/>
          <p:nvPr/>
        </p:nvSpPr>
        <p:spPr>
          <a:xfrm>
            <a:off x="7786153" y="1807898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2DAB3BD-2204-48E8-88E7-6DAE8FB1D7BC}"/>
              </a:ext>
            </a:extLst>
          </p:cNvPr>
          <p:cNvSpPr txBox="1"/>
          <p:nvPr/>
        </p:nvSpPr>
        <p:spPr>
          <a:xfrm>
            <a:off x="7822166" y="2846685"/>
            <a:ext cx="4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799CC1C-E2F9-40FC-883B-413A7B26524D}"/>
              </a:ext>
            </a:extLst>
          </p:cNvPr>
          <p:cNvSpPr txBox="1"/>
          <p:nvPr/>
        </p:nvSpPr>
        <p:spPr>
          <a:xfrm>
            <a:off x="7809136" y="4124890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7" name="chart">
            <a:extLst>
              <a:ext uri="{FF2B5EF4-FFF2-40B4-BE49-F238E27FC236}">
                <a16:creationId xmlns:lc="http://schemas.openxmlformats.org/drawingml/2006/lockedCanvas" xmlns:a16="http://schemas.microsoft.com/office/drawing/2014/main" xmlns="" xmlns:cdr="http://schemas.openxmlformats.org/drawingml/2006/chartDrawing" xmlns:c="http://schemas.openxmlformats.org/drawingml/2006/chart" id="{4214E24C-9E40-437D-A6B2-C3A205EEF0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3970" y="1049311"/>
            <a:ext cx="1266901" cy="313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8018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6180667" y="3276600"/>
            <a:ext cx="5875865" cy="3218243"/>
            <a:chOff x="4644008" y="3356992"/>
            <a:chExt cx="4124546" cy="2309316"/>
          </a:xfrm>
        </p:grpSpPr>
        <p:pic>
          <p:nvPicPr>
            <p:cNvPr id="10" name="Рисунок 9" descr="123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4008" y="3356992"/>
              <a:ext cx="4124546" cy="2309316"/>
            </a:xfrm>
            <a:prstGeom prst="rect">
              <a:avLst/>
            </a:prstGeom>
          </p:spPr>
        </p:pic>
        <p:sp>
          <p:nvSpPr>
            <p:cNvPr id="11" name="Блок-схема: объединение 10"/>
            <p:cNvSpPr/>
            <p:nvPr/>
          </p:nvSpPr>
          <p:spPr>
            <a:xfrm>
              <a:off x="5390141" y="3573490"/>
              <a:ext cx="144016" cy="216024"/>
            </a:xfrm>
            <a:prstGeom prst="flowChartMerg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3</a:t>
              </a:r>
              <a:endParaRPr lang="ru-RU" sz="1050" dirty="0"/>
            </a:p>
          </p:txBody>
        </p:sp>
        <p:sp>
          <p:nvSpPr>
            <p:cNvPr id="12" name="Блок-схема: объединение 11"/>
            <p:cNvSpPr/>
            <p:nvPr/>
          </p:nvSpPr>
          <p:spPr>
            <a:xfrm>
              <a:off x="5017074" y="3934321"/>
              <a:ext cx="144016" cy="216024"/>
            </a:xfrm>
            <a:prstGeom prst="flowChartMerg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1</a:t>
              </a:r>
              <a:endParaRPr lang="ru-RU" sz="1050" dirty="0"/>
            </a:p>
          </p:txBody>
        </p:sp>
        <p:sp>
          <p:nvSpPr>
            <p:cNvPr id="13" name="Блок-схема: объединение 12"/>
            <p:cNvSpPr/>
            <p:nvPr/>
          </p:nvSpPr>
          <p:spPr>
            <a:xfrm>
              <a:off x="5091688" y="3862155"/>
              <a:ext cx="149227" cy="216024"/>
            </a:xfrm>
            <a:prstGeom prst="flowChartMerg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2</a:t>
              </a:r>
              <a:endParaRPr lang="ru-RU" sz="1050" dirty="0"/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>
            <a:off x="-7882" y="866185"/>
            <a:ext cx="12192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-7882" y="96092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https://pbs.twimg.com/media/DaKRY9YXcAEfiq8.jpg:lar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7" r="25050" b="892"/>
          <a:stretch/>
        </p:blipFill>
        <p:spPr bwMode="auto">
          <a:xfrm>
            <a:off x="9628" y="-9626"/>
            <a:ext cx="731520" cy="7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203267" y="6365875"/>
            <a:ext cx="2743200" cy="365125"/>
          </a:xfrm>
        </p:spPr>
        <p:txBody>
          <a:bodyPr/>
          <a:lstStyle/>
          <a:p>
            <a:fld id="{63B2062A-11D8-4423-986C-B97B0F908BDD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99066" y="-1"/>
            <a:ext cx="11192933" cy="804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КУРАЦИЯ НАЦИОНАЛЬНЫМИ МЕДИЦИНСКИМИ ИССЛЕДОВАТЕЛЬСКИМИ ЦЕНТРАМИ (НМИЦ) РАЗРАБОТКИ ПРОЕКТОВ РЕГИОНАЛЬНЫХ ПРОГРАММ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4142847"/>
              </p:ext>
            </p:extLst>
          </p:nvPr>
        </p:nvGraphicFramePr>
        <p:xfrm>
          <a:off x="304371" y="1228642"/>
          <a:ext cx="5901695" cy="43395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0646"/>
                <a:gridCol w="1674168"/>
                <a:gridCol w="2062711"/>
                <a:gridCol w="867085"/>
                <a:gridCol w="867085"/>
              </a:tblGrid>
              <a:tr h="45496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НМИЦ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Федеральные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округа Российской Федерации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субъектов Российской Федерации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460">
                <a:tc rowSpan="3">
                  <a:txBody>
                    <a:bodyPr/>
                    <a:lstStyle/>
                    <a:p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НМИЦ</a:t>
                      </a:r>
                      <a:r>
                        <a:rPr lang="ru-RU" sz="105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радиологии</a:t>
                      </a:r>
                    </a:p>
                    <a:p>
                      <a:r>
                        <a:rPr lang="ru-RU" sz="105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(А.Д. Каприн)</a:t>
                      </a:r>
                      <a:endParaRPr lang="ru-RU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Центральный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0460">
                <a:tc vMerge="1"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Приволжский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0460">
                <a:tc vMerge="1"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Северо-Кавказский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409">
                <a:tc rowSpan="3"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НМИЦ онкологии им. Н.Н. Блохина (И.С. </a:t>
                      </a:r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Стилиди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Уральский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6409">
                <a:tc vMerge="1"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Сибирский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6409">
                <a:tc vMerge="1"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Дальневосточный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3726">
                <a:tc rowSpan="2">
                  <a:txBody>
                    <a:bodyPr/>
                    <a:lstStyle/>
                    <a:p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НМИЦ онкологии им. Н.Н. Петрова</a:t>
                      </a:r>
                    </a:p>
                    <a:p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(А.М. Беляев)</a:t>
                      </a:r>
                      <a:endParaRPr lang="ru-RU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Северо-Западный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3726">
                <a:tc vMerge="1"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Южный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3568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eg2011-1_01_g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6848" y="3208867"/>
            <a:ext cx="5985419" cy="335121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882" y="866185"/>
            <a:ext cx="12192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-7882" y="96092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https://pbs.twimg.com/media/DaKRY9YXcAEfiq8.jpg:lar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7" r="25050" b="892"/>
          <a:stretch/>
        </p:blipFill>
        <p:spPr bwMode="auto">
          <a:xfrm>
            <a:off x="9628" y="-9626"/>
            <a:ext cx="731520" cy="7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262533" y="6391275"/>
            <a:ext cx="2743200" cy="365125"/>
          </a:xfrm>
        </p:spPr>
        <p:txBody>
          <a:bodyPr/>
          <a:lstStyle/>
          <a:p>
            <a:fld id="{63B2062A-11D8-4423-986C-B97B0F908BDD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99066" y="-1"/>
            <a:ext cx="11192933" cy="804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КУРАЦИЯ НАЦИОНАЛЬНЫМИ МЕДИЦИНСКИМИ ИССЛЕДОВАТЕЛЬСКИМИ ЦЕНТРАМИ (НМИЦ) РАЗРАБОТКИ ПРОЕКТОВ РЕГИОНАЛЬНЫХ ПРОГРАММ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4142847"/>
              </p:ext>
            </p:extLst>
          </p:nvPr>
        </p:nvGraphicFramePr>
        <p:xfrm>
          <a:off x="304372" y="1228642"/>
          <a:ext cx="5782664" cy="4082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1960"/>
                <a:gridCol w="1640402"/>
                <a:gridCol w="2021108"/>
                <a:gridCol w="849597"/>
                <a:gridCol w="849597"/>
              </a:tblGrid>
              <a:tr h="45496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НМИЦ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округа Российской Федерации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субъектов Российской Федерации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460">
                <a:tc rowSpan="4"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НМИЦ</a:t>
                      </a:r>
                      <a:r>
                        <a:rPr lang="ru-RU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кардиологии</a:t>
                      </a:r>
                    </a:p>
                    <a:p>
                      <a:r>
                        <a:rPr lang="ru-RU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(С.А. Бойцов)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Центральный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0460">
                <a:tc vMerge="1"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Уральский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0460">
                <a:tc vMerge="1"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Сибирский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0460">
                <a:tc vMerge="1"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Дальневосточный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409">
                <a:tc rowSpan="4"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EE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НМИЦ</a:t>
                      </a:r>
                      <a:r>
                        <a:rPr lang="ru-RU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 В.А.  </a:t>
                      </a:r>
                      <a:r>
                        <a:rPr lang="ru-RU" sz="9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Алмазова</a:t>
                      </a:r>
                      <a:endParaRPr lang="ru-RU" sz="9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(Е.В. </a:t>
                      </a:r>
                      <a:r>
                        <a:rPr lang="ru-RU" sz="9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Шляхто</a:t>
                      </a:r>
                      <a:r>
                        <a:rPr lang="ru-RU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Северо-Западный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E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EE"/>
                    </a:solidFill>
                  </a:tcPr>
                </a:tc>
              </a:tr>
              <a:tr h="406409">
                <a:tc vMerge="1"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Приволжский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6409">
                <a:tc vMerge="1"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Северо-Кавказский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6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Южный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Группа 20"/>
          <p:cNvGrpSpPr/>
          <p:nvPr/>
        </p:nvGrpSpPr>
        <p:grpSpPr>
          <a:xfrm>
            <a:off x="6666043" y="3641520"/>
            <a:ext cx="843895" cy="516381"/>
            <a:chOff x="5152851" y="2230820"/>
            <a:chExt cx="506112" cy="337040"/>
          </a:xfrm>
        </p:grpSpPr>
        <p:sp>
          <p:nvSpPr>
            <p:cNvPr id="15" name="Блок-схема: объединение 14"/>
            <p:cNvSpPr/>
            <p:nvPr/>
          </p:nvSpPr>
          <p:spPr>
            <a:xfrm>
              <a:off x="5514947" y="2230820"/>
              <a:ext cx="144016" cy="216024"/>
            </a:xfrm>
            <a:prstGeom prst="flowChartMerg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2</a:t>
              </a:r>
              <a:endParaRPr lang="ru-RU" sz="1050" dirty="0"/>
            </a:p>
          </p:txBody>
        </p:sp>
        <p:sp>
          <p:nvSpPr>
            <p:cNvPr id="16" name="Блок-схема: объединение 15"/>
            <p:cNvSpPr/>
            <p:nvPr/>
          </p:nvSpPr>
          <p:spPr>
            <a:xfrm>
              <a:off x="5152851" y="2351836"/>
              <a:ext cx="149227" cy="216024"/>
            </a:xfrm>
            <a:prstGeom prst="flowChartMerg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1</a:t>
              </a:r>
              <a:endParaRPr lang="ru-RU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1356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</a:br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«РАЗВИТИЕ СИСТЕМЫ ОКАЗАНИЯ ПЕРВИЧНОЙ МЕДИКО-САНИТАРНОЙ ПОМОЩИ»</a:t>
            </a:r>
            <a:endParaRPr lang="ru-RU" altLang="ru-RU" sz="1200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22" name="Группа 91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" name="Прямоугольник 99"/>
          <p:cNvSpPr/>
          <p:nvPr/>
        </p:nvSpPr>
        <p:spPr>
          <a:xfrm>
            <a:off x="1090182" y="3763956"/>
            <a:ext cx="44351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>
                <a:solidFill>
                  <a:srgbClr val="0070C0"/>
                </a:solidFill>
                <a:latin typeface="Arial"/>
              </a:rPr>
              <a:t>в 2019 году будет создано 7 ФАП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904098" y="2045250"/>
            <a:ext cx="76092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i="1" dirty="0">
                <a:solidFill>
                  <a:srgbClr val="0070C0"/>
                </a:solidFill>
                <a:latin typeface="Arial"/>
              </a:rPr>
              <a:t>Соглашение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о предоставлении иного межбюджетного трансферта из федерального бюджета бюджету </a:t>
            </a:r>
            <a:r>
              <a:rPr lang="ru-RU" sz="1400" b="1" i="1" dirty="0">
                <a:solidFill>
                  <a:srgbClr val="0070C0"/>
                </a:solidFill>
                <a:latin typeface="Arial"/>
              </a:rPr>
              <a:t>Нижегородской области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в целях </a:t>
            </a:r>
            <a:r>
              <a:rPr lang="ru-RU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софинансирования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, в том числе в полном объеме, расходных обязательств субъектов Российской Федерации, возникающих </a:t>
            </a:r>
            <a:r>
              <a:rPr lang="ru-RU" sz="1400" b="1" i="1" dirty="0">
                <a:solidFill>
                  <a:srgbClr val="0070C0"/>
                </a:solidFill>
                <a:latin typeface="Arial"/>
              </a:rPr>
              <a:t>при создании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и замене врачебных амбулаторий, фельдшерских и фельдшерско-акушерских пунктов для населенных </a:t>
            </a:r>
            <a:r>
              <a:rPr lang="ru-RU" sz="1400" b="1" i="1" dirty="0">
                <a:solidFill>
                  <a:srgbClr val="0070C0"/>
                </a:solidFill>
                <a:latin typeface="Arial"/>
              </a:rPr>
              <a:t>пунктов с численностью населения от 100 человек до 2 тыс. человек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</a:t>
            </a:r>
            <a:r>
              <a:rPr lang="ru-RU" sz="1400" b="1" i="1" dirty="0">
                <a:solidFill>
                  <a:srgbClr val="0070C0"/>
                </a:solidFill>
                <a:latin typeface="Arial"/>
              </a:rPr>
              <a:t>заключено 12.02.2019</a:t>
            </a:r>
            <a:r>
              <a:rPr lang="ru-RU" sz="14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(контрольная точка, плановая дата 15.02.2019) </a:t>
            </a:r>
            <a:r>
              <a:rPr lang="ru-RU" sz="1400" b="1" i="1" dirty="0">
                <a:solidFill>
                  <a:srgbClr val="0070C0"/>
                </a:solidFill>
                <a:latin typeface="Arial"/>
              </a:rPr>
              <a:t>(объем ИМБТ – 27,12 млн руб</a:t>
            </a:r>
            <a:r>
              <a:rPr lang="ru-RU" sz="1400" b="1" i="1" dirty="0" smtClean="0">
                <a:solidFill>
                  <a:srgbClr val="0070C0"/>
                </a:solidFill>
                <a:latin typeface="Arial"/>
              </a:rPr>
              <a:t>.)</a:t>
            </a:r>
            <a:endParaRPr lang="ru-RU" sz="1400" b="1" i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9990161" y="4420864"/>
            <a:ext cx="20198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i="1" dirty="0">
                <a:solidFill>
                  <a:srgbClr val="C00000"/>
                </a:solidFill>
                <a:latin typeface="Arial"/>
              </a:rPr>
              <a:t>Информация о населенных пунктах, в которых планируется создание в 2019 году ФАП, предоставлена своевременно</a:t>
            </a: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6182099"/>
              </p:ext>
            </p:extLst>
          </p:nvPr>
        </p:nvGraphicFramePr>
        <p:xfrm>
          <a:off x="1064529" y="4278260"/>
          <a:ext cx="8488906" cy="2543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899">
                  <a:extLst>
                    <a:ext uri="{9D8B030D-6E8A-4147-A177-3AD203B41FA5}">
                      <a16:colId xmlns="" xmlns:a16="http://schemas.microsoft.com/office/drawing/2014/main" val="73061936"/>
                    </a:ext>
                  </a:extLst>
                </a:gridCol>
                <a:gridCol w="1315182">
                  <a:extLst>
                    <a:ext uri="{9D8B030D-6E8A-4147-A177-3AD203B41FA5}">
                      <a16:colId xmlns="" xmlns:a16="http://schemas.microsoft.com/office/drawing/2014/main" val="731131089"/>
                    </a:ext>
                  </a:extLst>
                </a:gridCol>
                <a:gridCol w="3721966">
                  <a:extLst>
                    <a:ext uri="{9D8B030D-6E8A-4147-A177-3AD203B41FA5}">
                      <a16:colId xmlns="" xmlns:a16="http://schemas.microsoft.com/office/drawing/2014/main" val="3470534857"/>
                    </a:ext>
                  </a:extLst>
                </a:gridCol>
                <a:gridCol w="2988859">
                  <a:extLst>
                    <a:ext uri="{9D8B030D-6E8A-4147-A177-3AD203B41FA5}">
                      <a16:colId xmlns="" xmlns:a16="http://schemas.microsoft.com/office/drawing/2014/main" val="1079816839"/>
                    </a:ext>
                  </a:extLst>
                </a:gridCol>
              </a:tblGrid>
              <a:tr h="75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№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Наименование объекта (ФП, ФАП, ВА)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Адрес, наименование муниципального образования, населенного пункта, </a:t>
                      </a:r>
                      <a:r>
                        <a:rPr lang="ru-RU" sz="13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котором планируется создание</a:t>
                      </a:r>
                      <a:b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ФП, ФАП, ВА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Численность населения, которое обеспечено первичной медико-санитарной помощью в результате реализации мероприятия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1859939"/>
                  </a:ext>
                </a:extLst>
              </a:tr>
              <a:tr h="177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ФАП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д. </a:t>
                      </a:r>
                      <a:r>
                        <a:rPr lang="ru-RU" sz="13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Полупочинки</a:t>
                      </a: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Дивеевского</a:t>
                      </a: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района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522123"/>
                  </a:ext>
                </a:extLst>
              </a:tr>
              <a:tr h="177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ФАП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д. Ушаково Богородского района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543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9158510"/>
                  </a:ext>
                </a:extLst>
              </a:tr>
              <a:tr h="177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ФАП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ru-RU" sz="13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Михеевка</a:t>
                      </a: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Ардатовского</a:t>
                      </a: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района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4686912"/>
                  </a:ext>
                </a:extLst>
              </a:tr>
              <a:tr h="177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ФАП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с. Языково </a:t>
                      </a:r>
                      <a:r>
                        <a:rPr lang="ru-RU" sz="13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Пильнинского</a:t>
                      </a: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района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4557359"/>
                  </a:ext>
                </a:extLst>
              </a:tr>
              <a:tr h="177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ФАП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д. </a:t>
                      </a:r>
                      <a:r>
                        <a:rPr lang="ru-RU" sz="13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Галибиха</a:t>
                      </a: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Воскресенского района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3775692"/>
                  </a:ext>
                </a:extLst>
              </a:tr>
              <a:tr h="177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ФАП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д.Старое</a:t>
                      </a: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Щербинино</a:t>
                      </a: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Павловского района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2308761"/>
                  </a:ext>
                </a:extLst>
              </a:tr>
              <a:tr h="177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ФАП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с.Горки</a:t>
                      </a:r>
                      <a:r>
                        <a:rPr lang="ru-RU" sz="13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Спасского района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5143091"/>
                  </a:ext>
                </a:extLst>
              </a:tr>
            </a:tbl>
          </a:graphicData>
        </a:graphic>
      </p:graphicFrame>
      <p:sp>
        <p:nvSpPr>
          <p:cNvPr id="104" name="Скругленный прямоугольник 275"/>
          <p:cNvSpPr/>
          <p:nvPr/>
        </p:nvSpPr>
        <p:spPr>
          <a:xfrm rot="16200000">
            <a:off x="9400712" y="993766"/>
            <a:ext cx="1781416" cy="3500904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" name="Группа 104"/>
          <p:cNvGrpSpPr/>
          <p:nvPr/>
        </p:nvGrpSpPr>
        <p:grpSpPr>
          <a:xfrm>
            <a:off x="8557146" y="2116527"/>
            <a:ext cx="3311585" cy="1336049"/>
            <a:chOff x="8361609" y="3820715"/>
            <a:chExt cx="3261595" cy="1336049"/>
          </a:xfrm>
          <a:solidFill>
            <a:srgbClr val="80C535"/>
          </a:solidFill>
        </p:grpSpPr>
        <p:sp>
          <p:nvSpPr>
            <p:cNvPr id="106" name="Прямоугольник 105"/>
            <p:cNvSpPr/>
            <p:nvPr/>
          </p:nvSpPr>
          <p:spPr>
            <a:xfrm>
              <a:off x="8471357" y="4233434"/>
              <a:ext cx="315184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создано</a:t>
              </a:r>
              <a:r>
                <a:rPr lang="ru-RU" sz="14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ru-RU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более 350 </a:t>
              </a:r>
              <a:r>
                <a:rPr lang="ru-RU" sz="1200" b="1" dirty="0">
                  <a:solidFill>
                    <a:schemeClr val="bg1"/>
                  </a:solidFill>
                </a:rPr>
                <a:t>новых фельдшерских, фельдшерско-акушерских пунктов, врачебных амбулаторий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8532046" y="3820715"/>
              <a:ext cx="2919618" cy="230833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noAutofit/>
            </a:bodyPr>
            <a:lstStyle/>
            <a:p>
              <a:r>
                <a:rPr lang="ru-RU" sz="2000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</a:t>
              </a:r>
              <a:endParaRPr lang="ru-RU" sz="2800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Прямоугольник 279"/>
            <p:cNvSpPr/>
            <p:nvPr/>
          </p:nvSpPr>
          <p:spPr>
            <a:xfrm>
              <a:off x="8361609" y="4175690"/>
              <a:ext cx="2768667" cy="62506"/>
            </a:xfrm>
            <a:prstGeom prst="round2Same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2101265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09" name="Picture 2" descr="C:\Users\Konstantin\Desktop\14-05-19\праздники\1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2509"/>
          <a:stretch/>
        </p:blipFill>
        <p:spPr bwMode="auto">
          <a:xfrm>
            <a:off x="110851" y="2187298"/>
            <a:ext cx="734540" cy="780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C:\Users\Konstantin\Desktop\14-05-19\праздники\1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2509"/>
          <a:stretch/>
        </p:blipFill>
        <p:spPr bwMode="auto">
          <a:xfrm>
            <a:off x="110851" y="3402989"/>
            <a:ext cx="734540" cy="780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C:\Users\Konstantin\Desktop\14-05-19\праздники\1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2509"/>
          <a:stretch/>
        </p:blipFill>
        <p:spPr bwMode="auto">
          <a:xfrm>
            <a:off x="126773" y="1097750"/>
            <a:ext cx="734540" cy="780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Прямоугольник 111"/>
          <p:cNvSpPr/>
          <p:nvPr/>
        </p:nvSpPr>
        <p:spPr>
          <a:xfrm>
            <a:off x="930162" y="1006495"/>
            <a:ext cx="10468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Arial"/>
              </a:rPr>
              <a:t>В 2018 году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соответствии с распоряжением Правительства Российской Федерации </a:t>
            </a:r>
            <a:r>
              <a:rPr lang="ru-RU" sz="1400" b="1" i="1" dirty="0" smtClean="0">
                <a:solidFill>
                  <a:srgbClr val="0070C0"/>
                </a:solidFill>
                <a:latin typeface="Arial"/>
              </a:rPr>
              <a:t>от 03.03.2018 № 369-р в Нижегородской области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предоставлен  ИМБТ на сумму </a:t>
            </a:r>
            <a:r>
              <a:rPr lang="ru-RU" sz="1400" b="1" i="1" dirty="0" smtClean="0">
                <a:solidFill>
                  <a:srgbClr val="0070C0"/>
                </a:solidFill>
                <a:latin typeface="Arial"/>
              </a:rPr>
              <a:t>11,38 млн. рублей (освоение – 85%), создано 3 ФАП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(с. Никольское ГБУЗ НО «</a:t>
            </a:r>
            <a:r>
              <a:rPr lang="ru-RU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Арзамасская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РБ», с. </a:t>
            </a:r>
            <a:r>
              <a:rPr lang="ru-RU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Болтинка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ГБУЗ НО «</a:t>
            </a:r>
            <a:r>
              <a:rPr lang="ru-RU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Сеченовская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ЦРБ»,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с. </a:t>
            </a:r>
            <a:r>
              <a:rPr lang="ru-RU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Щенники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ГБУЗ НО «</a:t>
            </a:r>
            <a:r>
              <a:rPr lang="ru-RU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Шарангская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ЦРБ»), </a:t>
            </a:r>
            <a:r>
              <a:rPr lang="ru-RU" sz="1400" b="1" i="1" dirty="0" smtClean="0">
                <a:solidFill>
                  <a:srgbClr val="FF0000"/>
                </a:solidFill>
                <a:latin typeface="Arial"/>
              </a:rPr>
              <a:t>лицензии на осуществление медицинской деятельности не получены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1546" y="1003979"/>
            <a:ext cx="594407" cy="594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-7882" y="866185"/>
            <a:ext cx="12192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-7882" y="96092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https://pbs.twimg.com/media/DaKRY9YXcAEfiq8.jpg:lar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7" r="25050" b="892"/>
          <a:stretch/>
        </p:blipFill>
        <p:spPr bwMode="auto">
          <a:xfrm>
            <a:off x="9628" y="-9626"/>
            <a:ext cx="731520" cy="7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262533" y="6391275"/>
            <a:ext cx="2743200" cy="365125"/>
          </a:xfrm>
        </p:spPr>
        <p:txBody>
          <a:bodyPr/>
          <a:lstStyle/>
          <a:p>
            <a:fld id="{63B2062A-11D8-4423-986C-B97B0F908BDD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99066" y="-1"/>
            <a:ext cx="11192933" cy="804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КУРАЦИЯ НАЦИОНАЛЬНЫМИ МЕДИЦИНСКИМИ ИССЛЕДОВАТЕЛЬСКИМИ ЦЕНТРАМИ (НМИЦ) РАЗРАБОТКИ ПРОЕКТОВ РЕГИОНАЛЬНЫХ ПРОГРАММ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699" y="3356993"/>
            <a:ext cx="1171330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ПОРЯДОК ВЗАИМОДЕЙСТВИЯ НМИЦ С МЕДИЦИНСКИМИ ОРГАНИЗАЦИЯМИ СУБЪЕКТОВ РОССИЙСКОЙ ФЕДЕРАЦИИ</a:t>
            </a:r>
            <a:endParaRPr lang="ru-RU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31371" y="2852936"/>
            <a:ext cx="115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в соответствии с приказом Минздрава России от 30.11.2017 № 965н «Об утверждении порядка организации и оказания медицинской помощи с применением </a:t>
            </a:r>
            <a:r>
              <a:rPr lang="ru-RU" sz="1400" i="1" dirty="0" err="1" smtClean="0"/>
              <a:t>телемедицинских</a:t>
            </a:r>
            <a:r>
              <a:rPr lang="ru-RU" sz="1400" i="1" dirty="0" smtClean="0"/>
              <a:t> технологий»</a:t>
            </a:r>
            <a:endParaRPr lang="ru-RU" sz="1400" i="1" dirty="0"/>
          </a:p>
        </p:txBody>
      </p:sp>
      <p:grpSp>
        <p:nvGrpSpPr>
          <p:cNvPr id="17" name="Группа 58"/>
          <p:cNvGrpSpPr/>
          <p:nvPr/>
        </p:nvGrpSpPr>
        <p:grpSpPr>
          <a:xfrm>
            <a:off x="1103445" y="3573017"/>
            <a:ext cx="10897888" cy="2808312"/>
            <a:chOff x="-1003" y="3153263"/>
            <a:chExt cx="9002003" cy="3630257"/>
          </a:xfrm>
        </p:grpSpPr>
        <p:sp>
          <p:nvSpPr>
            <p:cNvPr id="18" name="Выгнутая влево стрелка 17"/>
            <p:cNvSpPr/>
            <p:nvPr/>
          </p:nvSpPr>
          <p:spPr>
            <a:xfrm flipH="1">
              <a:off x="6422935" y="3432513"/>
              <a:ext cx="2357963" cy="3240361"/>
            </a:xfrm>
            <a:prstGeom prst="curvedRight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ятиугольник 18"/>
            <p:cNvSpPr/>
            <p:nvPr/>
          </p:nvSpPr>
          <p:spPr>
            <a:xfrm>
              <a:off x="5220072" y="4725144"/>
              <a:ext cx="2016224" cy="288032"/>
            </a:xfrm>
            <a:prstGeom prst="homePlate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от 3 часов до 24 часов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Пятиугольник 19"/>
            <p:cNvSpPr/>
            <p:nvPr/>
          </p:nvSpPr>
          <p:spPr>
            <a:xfrm>
              <a:off x="5220072" y="5157192"/>
              <a:ext cx="2016224" cy="288032"/>
            </a:xfrm>
            <a:prstGeom prst="homePlate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в течении 7 рабочих дней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339752" y="5480351"/>
              <a:ext cx="4104456" cy="130316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tx1"/>
                  </a:solidFill>
                </a:rPr>
                <a:t>Медицинские </a:t>
              </a:r>
              <a:br>
                <a:rPr lang="ru-RU" sz="1600" b="1" dirty="0" smtClean="0">
                  <a:solidFill>
                    <a:schemeClr val="tx1"/>
                  </a:solidFill>
                </a:rPr>
              </a:br>
              <a:r>
                <a:rPr lang="ru-RU" sz="1600" b="1" dirty="0" smtClean="0">
                  <a:solidFill>
                    <a:schemeClr val="tx1"/>
                  </a:solidFill>
                </a:rPr>
                <a:t>организации 3 уровня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457541" y="3339430"/>
              <a:ext cx="3965394" cy="83072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НМИЦ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0691" y="4456431"/>
              <a:ext cx="1512168" cy="95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запрос </a:t>
              </a:r>
              <a:br>
                <a:rPr lang="ru-RU" sz="1400" b="1" dirty="0" smtClean="0"/>
              </a:br>
              <a:r>
                <a:rPr lang="ru-RU" sz="1400" b="1" dirty="0" smtClean="0"/>
                <a:t>на проведение консультации</a:t>
              </a:r>
              <a:endParaRPr lang="ru-RU" sz="1400" b="1" dirty="0"/>
            </a:p>
          </p:txBody>
        </p:sp>
        <p:grpSp>
          <p:nvGrpSpPr>
            <p:cNvPr id="24" name="Группа 45"/>
            <p:cNvGrpSpPr/>
            <p:nvPr/>
          </p:nvGrpSpPr>
          <p:grpSpPr>
            <a:xfrm>
              <a:off x="3275856" y="4293096"/>
              <a:ext cx="1944216" cy="1152128"/>
              <a:chOff x="251520" y="4437112"/>
              <a:chExt cx="1872208" cy="1152128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251520" y="4437112"/>
                <a:ext cx="1872208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/>
                  <a:t>в экстренной форме</a:t>
                </a:r>
                <a:endParaRPr lang="ru-RU" sz="1200" dirty="0"/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51520" y="4869160"/>
                <a:ext cx="1872208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/>
                  <a:t>в неотложной форме</a:t>
                </a:r>
                <a:endParaRPr lang="ru-RU" sz="1200" dirty="0"/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251520" y="5301208"/>
                <a:ext cx="1872208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/>
                  <a:t>в плановой форме</a:t>
                </a:r>
                <a:endParaRPr lang="ru-RU" sz="1200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164288" y="4221088"/>
              <a:ext cx="1836712" cy="835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проведение консультации </a:t>
              </a:r>
              <a:br>
                <a:rPr lang="ru-RU" sz="1200" b="1" dirty="0" smtClean="0"/>
              </a:br>
              <a:r>
                <a:rPr lang="ru-RU" sz="1200" b="1" dirty="0" smtClean="0"/>
                <a:t>с применением </a:t>
              </a:r>
              <a:r>
                <a:rPr lang="ru-RU" sz="1200" b="1" dirty="0" err="1" smtClean="0"/>
                <a:t>телемедицинских</a:t>
              </a:r>
              <a:r>
                <a:rPr lang="ru-RU" sz="1200" b="1" dirty="0" smtClean="0"/>
                <a:t> технологий</a:t>
              </a:r>
            </a:p>
          </p:txBody>
        </p:sp>
        <p:sp>
          <p:nvSpPr>
            <p:cNvPr id="26" name="Пятиугольник 25"/>
            <p:cNvSpPr/>
            <p:nvPr/>
          </p:nvSpPr>
          <p:spPr>
            <a:xfrm>
              <a:off x="5220072" y="4293096"/>
              <a:ext cx="2016224" cy="288032"/>
            </a:xfrm>
            <a:prstGeom prst="homePlate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от 30 мин. до 2 часов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20272" y="4077072"/>
              <a:ext cx="288032" cy="4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  <a:endPara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Выгнутая влево стрелка 27"/>
            <p:cNvSpPr/>
            <p:nvPr/>
          </p:nvSpPr>
          <p:spPr>
            <a:xfrm flipV="1">
              <a:off x="-1003" y="3153263"/>
              <a:ext cx="2340755" cy="3191901"/>
            </a:xfrm>
            <a:prstGeom prst="curvedRight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31371" y="6273226"/>
            <a:ext cx="11425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1400" i="1" dirty="0" smtClean="0"/>
              <a:t> с момента поступления запроса в консультирующую медицинскую организацию при проведении консультации (консилиума врачей) </a:t>
            </a:r>
            <a:br>
              <a:rPr lang="ru-RU" sz="1400" i="1" dirty="0" smtClean="0"/>
            </a:br>
            <a:r>
              <a:rPr lang="ru-RU" sz="1400" i="1" dirty="0" smtClean="0"/>
              <a:t>с применением </a:t>
            </a:r>
            <a:r>
              <a:rPr lang="ru-RU" sz="1400" i="1" dirty="0" err="1" smtClean="0"/>
              <a:t>телемедицинских</a:t>
            </a:r>
            <a:r>
              <a:rPr lang="ru-RU" sz="1400" i="1" dirty="0" smtClean="0"/>
              <a:t> технологий.</a:t>
            </a:r>
          </a:p>
        </p:txBody>
      </p:sp>
      <p:pic>
        <p:nvPicPr>
          <p:cNvPr id="35" name="Picture 2" descr="https://lh3.googleusercontent.com/-yg-94vQQjH4/VI6pNb24vdI/AAAAAAAAAPM/IE7Ov4TH4Vs/w530-h530-n/24-7-P280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0149" y="3717032"/>
            <a:ext cx="827584" cy="620688"/>
          </a:xfrm>
          <a:prstGeom prst="rect">
            <a:avLst/>
          </a:prstGeom>
          <a:noFill/>
        </p:spPr>
      </p:pic>
      <p:pic>
        <p:nvPicPr>
          <p:cNvPr id="36" name="Picture 2" descr="https://lh3.googleusercontent.com/-yg-94vQQjH4/VI6pNb24vdI/AAAAAAAAAPM/IE7Ov4TH4Vs/w530-h530-n/24-7-P280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160" y="5589240"/>
            <a:ext cx="827584" cy="620688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5327915" y="1916832"/>
            <a:ext cx="6528725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ПЕРЕЧЕНЬ ЗАБОЛЕВАНИЙ /СОСТОЯНИЙ </a:t>
            </a:r>
            <a:r>
              <a:rPr lang="ru-RU" sz="900" dirty="0" smtClean="0">
                <a:solidFill>
                  <a:schemeClr val="tx1"/>
                </a:solidFill>
              </a:rPr>
              <a:t>(КОДОВ МЕЖДУНАРОДНОЙ СТАТИСТИЧЕСКОЙ КЛАССИФИКАЦИИ БОЛЕЗНЕЙ  И ПРОБЛЕМ, СВЯЗАННЫХ СО ЗДОРОВЬЕМ (МКБ-10) ПО ПРОФИЛЮ ОКАЗАНИЯ МЕДИЦИНСКОЙ ПОМОЩИ, ПО КОТОРЫМ </a:t>
            </a:r>
            <a:r>
              <a:rPr lang="ru-RU" sz="900" b="1" dirty="0" smtClean="0">
                <a:solidFill>
                  <a:schemeClr val="tx1"/>
                </a:solidFill>
              </a:rPr>
              <a:t>НМИЦ МИНЗДРАВА РОССИ</a:t>
            </a:r>
            <a:r>
              <a:rPr lang="ru-RU" sz="900" dirty="0" smtClean="0">
                <a:solidFill>
                  <a:schemeClr val="tx1"/>
                </a:solidFill>
              </a:rPr>
              <a:t>И </a:t>
            </a:r>
            <a:r>
              <a:rPr lang="ru-RU" sz="900" b="1" dirty="0" smtClean="0">
                <a:solidFill>
                  <a:schemeClr val="tx1"/>
                </a:solidFill>
              </a:rPr>
              <a:t>ПРОВОДИТ ДИСТАНЦИОННЫЕ  КОНСУЛЬТАЦИИ/КОНСИЛИУМЫ </a:t>
            </a:r>
            <a:r>
              <a:rPr lang="ru-RU" sz="900" dirty="0" smtClean="0">
                <a:solidFill>
                  <a:schemeClr val="tx1"/>
                </a:solidFill>
              </a:rPr>
              <a:t>С ПРИМЕНЕНИЕМ ТЕЛЕМЕДИЦИНСКИХ ТЕХНОЛОГИЙ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6768075" y="1412776"/>
            <a:ext cx="3168352" cy="576064"/>
          </a:xfrm>
          <a:prstGeom prst="downArrow">
            <a:avLst>
              <a:gd name="adj1" fmla="val 61403"/>
              <a:gd name="adj2" fmla="val 5647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 smtClean="0">
              <a:solidFill>
                <a:schemeClr val="tx1"/>
              </a:solidFill>
            </a:endParaRP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Приложение № 9 </a:t>
            </a:r>
            <a:br>
              <a:rPr lang="ru-RU" sz="1050" b="1" dirty="0" smtClean="0">
                <a:solidFill>
                  <a:schemeClr val="tx1"/>
                </a:solidFill>
              </a:rPr>
            </a:br>
            <a:r>
              <a:rPr lang="ru-RU" sz="1050" b="1" dirty="0" smtClean="0">
                <a:solidFill>
                  <a:schemeClr val="tx1"/>
                </a:solidFill>
              </a:rPr>
              <a:t>к плану</a:t>
            </a:r>
            <a:endParaRPr lang="ru-RU" sz="1050" b="1" dirty="0">
              <a:solidFill>
                <a:schemeClr val="tx1"/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1477" y="1412776"/>
            <a:ext cx="3456384" cy="154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58800" dist="38100" dir="9960000" sx="106000" sy="106000" algn="l" rotWithShape="0">
              <a:prstClr val="black">
                <a:alpha val="17000"/>
              </a:prstClr>
            </a:outerShdw>
          </a:effectLst>
        </p:spPr>
      </p:pic>
      <p:sp>
        <p:nvSpPr>
          <p:cNvPr id="40" name="Прямоугольник 39"/>
          <p:cNvSpPr/>
          <p:nvPr/>
        </p:nvSpPr>
        <p:spPr>
          <a:xfrm>
            <a:off x="143339" y="1052736"/>
            <a:ext cx="11905323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 основании </a:t>
            </a:r>
            <a:r>
              <a:rPr lang="ru-RU" sz="1000" b="1" dirty="0" smtClean="0">
                <a:solidFill>
                  <a:schemeClr val="tx1"/>
                </a:solidFill>
              </a:rPr>
              <a:t>типового плана работы </a:t>
            </a:r>
            <a:r>
              <a:rPr lang="ru-RU" sz="1000" dirty="0" smtClean="0">
                <a:solidFill>
                  <a:schemeClr val="tx1"/>
                </a:solidFill>
              </a:rPr>
              <a:t>по проекту НМИЦ,  разработанного в рамках исполнения протокола совещания под председательством Министра здравоохранения Российской Федерации В.И. Скворцовой от 03.10.2017  № 73/27/40, утверждены </a:t>
            </a:r>
            <a:r>
              <a:rPr lang="ru-RU" sz="1000" b="1" dirty="0" smtClean="0">
                <a:solidFill>
                  <a:schemeClr val="tx1"/>
                </a:solidFill>
              </a:rPr>
              <a:t>планы работы по проекту НМИЦ.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1" name="Номер слайда 33"/>
          <p:cNvSpPr txBox="1">
            <a:spLocks/>
          </p:cNvSpPr>
          <p:nvPr/>
        </p:nvSpPr>
        <p:spPr>
          <a:xfrm>
            <a:off x="9237133" y="6340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2062A-11D8-4423-986C-B97B0F908BD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568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206">
            <a:extLst>
              <a:ext uri="{FF2B5EF4-FFF2-40B4-BE49-F238E27FC236}">
                <a16:creationId xmlns="" xmlns:a16="http://schemas.microsoft.com/office/drawing/2014/main" id="{4291C8B0-CEBE-A648-A645-CEF309B445E6}"/>
              </a:ext>
            </a:extLst>
          </p:cNvPr>
          <p:cNvSpPr txBox="1"/>
          <p:nvPr/>
        </p:nvSpPr>
        <p:spPr>
          <a:xfrm>
            <a:off x="563176" y="3023742"/>
            <a:ext cx="2264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  <a:t>Внесены изменения </a:t>
            </a:r>
          </a:p>
          <a:p>
            <a:r>
              <a:rPr lang="ru-RU" sz="1000" b="1" dirty="0" smtClean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  <a:t>в Порядки проведения профилактических медицинских осмотров и диспансеризации взрослого (приказ Минздрава России от 13.03.2019 №124н, зарегистрирован  в Минюсте России 24.04.2019 № 54470)</a:t>
            </a:r>
            <a:endParaRPr lang="ru-RU" sz="1000" b="1" dirty="0">
              <a:solidFill>
                <a:srgbClr val="44546A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2" name="Группа 37"/>
          <p:cNvGrpSpPr/>
          <p:nvPr/>
        </p:nvGrpSpPr>
        <p:grpSpPr>
          <a:xfrm>
            <a:off x="267132" y="3257423"/>
            <a:ext cx="11254326" cy="1341806"/>
            <a:chOff x="583662" y="3308223"/>
            <a:chExt cx="11254326" cy="1341806"/>
          </a:xfrm>
        </p:grpSpPr>
        <p:cxnSp>
          <p:nvCxnSpPr>
            <p:cNvPr id="236" name="Прямая со стрелкой 235">
              <a:extLst>
                <a:ext uri="{FF2B5EF4-FFF2-40B4-BE49-F238E27FC236}">
                  <a16:creationId xmlns="" xmlns:a16="http://schemas.microsoft.com/office/drawing/2014/main" id="{8384A022-B1B8-034E-AD80-E22D0255FB3D}"/>
                </a:ext>
              </a:extLst>
            </p:cNvPr>
            <p:cNvCxnSpPr/>
            <p:nvPr/>
          </p:nvCxnSpPr>
          <p:spPr>
            <a:xfrm flipV="1">
              <a:off x="583662" y="4341541"/>
              <a:ext cx="11254326" cy="12972"/>
            </a:xfrm>
            <a:prstGeom prst="straightConnector1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" name="Группа 36"/>
            <p:cNvGrpSpPr/>
            <p:nvPr/>
          </p:nvGrpSpPr>
          <p:grpSpPr>
            <a:xfrm>
              <a:off x="705950" y="3308223"/>
              <a:ext cx="8953866" cy="1341806"/>
              <a:chOff x="705950" y="3308223"/>
              <a:chExt cx="8953866" cy="1341806"/>
            </a:xfrm>
          </p:grpSpPr>
          <p:grpSp>
            <p:nvGrpSpPr>
              <p:cNvPr id="4" name="Группа 236"/>
              <p:cNvGrpSpPr/>
              <p:nvPr/>
            </p:nvGrpSpPr>
            <p:grpSpPr>
              <a:xfrm>
                <a:off x="7232888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252" name="Овал 251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noFill/>
                <a:ln w="9525" cap="flat">
                  <a:solidFill>
                    <a:srgbClr val="F13E45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53" name="Прямая соединительная линия 252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F13E45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5" name="Группа 237"/>
              <p:cNvGrpSpPr/>
              <p:nvPr/>
            </p:nvGrpSpPr>
            <p:grpSpPr>
              <a:xfrm>
                <a:off x="5057242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250" name="Овал 249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>
                  <a:solidFill>
                    <a:srgbClr val="F13E45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51" name="Прямая соединительная линия 250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F13E45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" name="Группа 238"/>
              <p:cNvGrpSpPr/>
              <p:nvPr/>
            </p:nvGrpSpPr>
            <p:grpSpPr>
              <a:xfrm>
                <a:off x="2881596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248" name="Овал 247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>
                  <a:solidFill>
                    <a:srgbClr val="F13E45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49" name="Прямая соединительная линия 248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F13E45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8" name="Группа 239"/>
              <p:cNvGrpSpPr/>
              <p:nvPr/>
            </p:nvGrpSpPr>
            <p:grpSpPr>
              <a:xfrm>
                <a:off x="705950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246" name="Овал 245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>
                  <a:solidFill>
                    <a:srgbClr val="F13E45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47" name="Прямая соединительная линия 246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F13E45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9" name="Группа 240"/>
              <p:cNvGrpSpPr/>
              <p:nvPr/>
            </p:nvGrpSpPr>
            <p:grpSpPr>
              <a:xfrm>
                <a:off x="9408535" y="3308223"/>
                <a:ext cx="251281" cy="1328834"/>
                <a:chOff x="977895" y="1695356"/>
                <a:chExt cx="214781" cy="1135813"/>
              </a:xfrm>
            </p:grpSpPr>
            <p:sp>
              <p:nvSpPr>
                <p:cNvPr id="244" name="Овал 243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>
                  <a:solidFill>
                    <a:srgbClr val="F13E45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45" name="Прямая соединительная линия 244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F13E45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altLang="ru-RU" sz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en-US" altLang="ru-RU" sz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n-US" altLang="ru-RU" sz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</a:br>
            <a:r>
              <a:rPr lang="ru-RU" altLang="ru-RU" sz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«РАЗРАБОТКА И РЕАЛИЗАЦИЯ ПРОГРАММЫ СИСТЕМНОЙ ПОДДЕРЖКИ И ПОВЫШЕНИЯ КАЧЕСТВА ЖИЗНИ ГРАЖДАН СТАРШЕГО ПОКОЛЕНИЯ «СТАРШЕЕ ПОКОЛЕНИЕ»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1A25B7D0-5411-AF4D-A8BD-0C71A2DD8C8F}"/>
              </a:ext>
            </a:extLst>
          </p:cNvPr>
          <p:cNvSpPr txBox="1"/>
          <p:nvPr/>
        </p:nvSpPr>
        <p:spPr>
          <a:xfrm>
            <a:off x="522297" y="2715079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F13E45"/>
                </a:solidFill>
                <a:cs typeface="Arial" panose="020B0604020202020204" pitchFamily="34" charset="0"/>
              </a:rPr>
              <a:t>31 </a:t>
            </a:r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января 2019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="" xmlns:a16="http://schemas.microsoft.com/office/drawing/2014/main" id="{F7F83892-5E89-3F4F-B33E-17EEF77D4089}"/>
              </a:ext>
            </a:extLst>
          </p:cNvPr>
          <p:cNvSpPr txBox="1"/>
          <p:nvPr/>
        </p:nvSpPr>
        <p:spPr>
          <a:xfrm>
            <a:off x="4561257" y="2731703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F13E45"/>
                </a:solidFill>
                <a:cs typeface="Arial" panose="020B0604020202020204" pitchFamily="34" charset="0"/>
              </a:rPr>
              <a:t>1 марта </a:t>
            </a:r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957B381E-CFFA-C446-86B5-659B25CD57D6}"/>
              </a:ext>
            </a:extLst>
          </p:cNvPr>
          <p:cNvSpPr txBox="1"/>
          <p:nvPr/>
        </p:nvSpPr>
        <p:spPr>
          <a:xfrm>
            <a:off x="6537436" y="2708716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F13E45"/>
                </a:solidFill>
                <a:cs typeface="Arial" panose="020B0604020202020204" pitchFamily="34" charset="0"/>
              </a:rPr>
              <a:t>1 апреля </a:t>
            </a:r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C0532C8F-A09E-EE4F-AE01-F0DA0C80FBB6}"/>
              </a:ext>
            </a:extLst>
          </p:cNvPr>
          <p:cNvSpPr txBox="1"/>
          <p:nvPr/>
        </p:nvSpPr>
        <p:spPr>
          <a:xfrm>
            <a:off x="2719210" y="1561921"/>
            <a:ext cx="18947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cs typeface="Arial" panose="020B0604020202020204" pitchFamily="34" charset="0"/>
              </a:rPr>
              <a:t>Заключены соглашения</a:t>
            </a:r>
            <a:br>
              <a:rPr lang="ru-RU" sz="1000" b="1" dirty="0" smtClean="0">
                <a:cs typeface="Arial" panose="020B0604020202020204" pitchFamily="34" charset="0"/>
              </a:rPr>
            </a:br>
            <a:r>
              <a:rPr lang="ru-RU" sz="1000" b="1" dirty="0" smtClean="0">
                <a:cs typeface="Arial" panose="020B0604020202020204" pitchFamily="34" charset="0"/>
              </a:rPr>
              <a:t> с субъектами Российской Федерации о предоставлении иного межбюджетного трансферта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4291C8B0-CEBE-A648-A645-CEF309B445E6}"/>
              </a:ext>
            </a:extLst>
          </p:cNvPr>
          <p:cNvSpPr txBox="1"/>
          <p:nvPr/>
        </p:nvSpPr>
        <p:spPr>
          <a:xfrm>
            <a:off x="4577195" y="1271659"/>
            <a:ext cx="20200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cs typeface="Arial" panose="020B0604020202020204" pitchFamily="34" charset="0"/>
              </a:rPr>
              <a:t>Внесены изменения в календарь профилактических прививок (приказ Минздрава России от 19.02.2019 №69н, зарегистрирован в Минюсте России 19.03.2019 № 54089)</a:t>
            </a:r>
          </a:p>
          <a:p>
            <a:r>
              <a:rPr lang="ru-RU" sz="1000" b="1" dirty="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="" xmlns:a16="http://schemas.microsoft.com/office/drawing/2014/main" id="{8E35D674-34D3-7545-A3CF-F2B06212FB6A}"/>
              </a:ext>
            </a:extLst>
          </p:cNvPr>
          <p:cNvSpPr txBox="1"/>
          <p:nvPr/>
        </p:nvSpPr>
        <p:spPr>
          <a:xfrm>
            <a:off x="6540367" y="1156605"/>
            <a:ext cx="2256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  <a:t>Внесены изменения </a:t>
            </a:r>
          </a:p>
          <a:p>
            <a:r>
              <a:rPr lang="ru-RU" sz="1000" b="1" dirty="0" smtClean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  <a:t>в Порядок диспансерного наблюдения за взрослыми </a:t>
            </a:r>
            <a:br>
              <a:rPr lang="ru-RU" sz="1000" b="1" dirty="0" smtClean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  <a:t>(приказ Минздрава России </a:t>
            </a:r>
          </a:p>
          <a:p>
            <a:r>
              <a:rPr lang="ru-RU" sz="1000" b="1" dirty="0" smtClean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  <a:t>от 19.03.2019 № 173н, зарегистрирован в Минюсте России 25.04.2019 №  54513)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F7F83892-5E89-3F4F-B33E-17EEF77D4089}"/>
              </a:ext>
            </a:extLst>
          </p:cNvPr>
          <p:cNvSpPr txBox="1"/>
          <p:nvPr/>
        </p:nvSpPr>
        <p:spPr>
          <a:xfrm>
            <a:off x="537777" y="4449843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 апреля 2019</a:t>
            </a:r>
            <a:endParaRPr lang="ru-RU" sz="1067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="" xmlns:a16="http://schemas.microsoft.com/office/drawing/2014/main" id="{957B381E-CFFA-C446-86B5-659B25CD57D6}"/>
              </a:ext>
            </a:extLst>
          </p:cNvPr>
          <p:cNvSpPr txBox="1"/>
          <p:nvPr/>
        </p:nvSpPr>
        <p:spPr>
          <a:xfrm>
            <a:off x="2719210" y="4420166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 апреля 2019</a:t>
            </a:r>
            <a:endParaRPr lang="ru-RU" sz="1067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4132D1A7-2095-E041-8CB7-1E8ED8CD568C}"/>
              </a:ext>
            </a:extLst>
          </p:cNvPr>
          <p:cNvSpPr txBox="1"/>
          <p:nvPr/>
        </p:nvSpPr>
        <p:spPr>
          <a:xfrm>
            <a:off x="4867551" y="4420166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10 апреля 2019</a:t>
            </a:r>
            <a:endParaRPr lang="ru-RU" sz="1067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="" xmlns:a16="http://schemas.microsoft.com/office/drawing/2014/main" id="{8E35D674-34D3-7545-A3CF-F2B06212FB6A}"/>
              </a:ext>
            </a:extLst>
          </p:cNvPr>
          <p:cNvSpPr txBox="1"/>
          <p:nvPr/>
        </p:nvSpPr>
        <p:spPr>
          <a:xfrm>
            <a:off x="2773843" y="3035069"/>
            <a:ext cx="22638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cs typeface="Arial" panose="020B0604020202020204" pitchFamily="34" charset="0"/>
              </a:rPr>
              <a:t>Стандарт специализированной медицинской помощи при старческой астении» (Приказ Минздрава России от 02.04.2019 </a:t>
            </a:r>
            <a:br>
              <a:rPr lang="ru-RU" sz="1000" b="1" dirty="0" smtClean="0">
                <a:cs typeface="Arial" panose="020B0604020202020204" pitchFamily="34" charset="0"/>
              </a:rPr>
            </a:br>
            <a:r>
              <a:rPr lang="ru-RU" sz="1000" b="1" dirty="0" smtClean="0">
                <a:cs typeface="Arial" panose="020B0604020202020204" pitchFamily="34" charset="0"/>
              </a:rPr>
              <a:t>№ 190н Зарегистрирован Министерством юстиции Российской Федерации 25.04.2019 №  54510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="" xmlns:a16="http://schemas.microsoft.com/office/drawing/2014/main" id="{4ABE06BD-73A1-C744-A57D-8B10EEB7BAA8}"/>
              </a:ext>
            </a:extLst>
          </p:cNvPr>
          <p:cNvSpPr txBox="1"/>
          <p:nvPr/>
        </p:nvSpPr>
        <p:spPr>
          <a:xfrm>
            <a:off x="5021135" y="3046412"/>
            <a:ext cx="15513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cs typeface="Arial" panose="020B0604020202020204" pitchFamily="34" charset="0"/>
              </a:rPr>
              <a:t>Ежемесячное предоставление отчетов субъектами Российской Федерации  о реализации иных межбюджетных трансфертов</a:t>
            </a:r>
          </a:p>
        </p:txBody>
      </p:sp>
      <p:cxnSp>
        <p:nvCxnSpPr>
          <p:cNvPr id="210" name="Прямая со стрелкой 209">
            <a:extLst>
              <a:ext uri="{FF2B5EF4-FFF2-40B4-BE49-F238E27FC236}">
                <a16:creationId xmlns="" xmlns:a16="http://schemas.microsoft.com/office/drawing/2014/main" id="{8384A022-B1B8-034E-AD80-E22D0255FB3D}"/>
              </a:ext>
            </a:extLst>
          </p:cNvPr>
          <p:cNvCxnSpPr/>
          <p:nvPr/>
        </p:nvCxnSpPr>
        <p:spPr>
          <a:xfrm>
            <a:off x="267132" y="2600534"/>
            <a:ext cx="7602418" cy="1"/>
          </a:xfrm>
          <a:prstGeom prst="straightConnector1">
            <a:avLst/>
          </a:prstGeom>
          <a:ln w="25400">
            <a:solidFill>
              <a:srgbClr val="F13E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10"/>
          <p:cNvGrpSpPr/>
          <p:nvPr/>
        </p:nvGrpSpPr>
        <p:grpSpPr>
          <a:xfrm>
            <a:off x="6362516" y="1593727"/>
            <a:ext cx="251281" cy="1261862"/>
            <a:chOff x="-1001592" y="1752600"/>
            <a:chExt cx="214781" cy="1078569"/>
          </a:xfrm>
        </p:grpSpPr>
        <p:sp>
          <p:nvSpPr>
            <p:cNvPr id="268" name="Овал 267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-1001592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269" name="Прямая соединительная линия 268"/>
            <p:cNvCxnSpPr/>
            <p:nvPr/>
          </p:nvCxnSpPr>
          <p:spPr>
            <a:xfrm>
              <a:off x="-885983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" name="Группа 211"/>
          <p:cNvGrpSpPr/>
          <p:nvPr/>
        </p:nvGrpSpPr>
        <p:grpSpPr>
          <a:xfrm>
            <a:off x="4316117" y="1635221"/>
            <a:ext cx="251281" cy="1261862"/>
            <a:chOff x="153818" y="1752600"/>
            <a:chExt cx="214781" cy="1078569"/>
          </a:xfrm>
        </p:grpSpPr>
        <p:sp>
          <p:nvSpPr>
            <p:cNvPr id="266" name="Овал 265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153818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267" name="Прямая соединительная линия 266"/>
            <p:cNvCxnSpPr/>
            <p:nvPr/>
          </p:nvCxnSpPr>
          <p:spPr>
            <a:xfrm>
              <a:off x="260077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Группа 212"/>
          <p:cNvGrpSpPr/>
          <p:nvPr/>
        </p:nvGrpSpPr>
        <p:grpSpPr>
          <a:xfrm>
            <a:off x="388096" y="1634188"/>
            <a:ext cx="251281" cy="1261862"/>
            <a:chOff x="977895" y="1752600"/>
            <a:chExt cx="214781" cy="1078569"/>
          </a:xfrm>
        </p:grpSpPr>
        <p:sp>
          <p:nvSpPr>
            <p:cNvPr id="264" name="Овал 263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265" name="Прямая соединительная линия 264"/>
            <p:cNvCxnSpPr/>
            <p:nvPr/>
          </p:nvCxnSpPr>
          <p:spPr>
            <a:xfrm>
              <a:off x="1084154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214" name="Рисунок 2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21" y="2125854"/>
            <a:ext cx="1146797" cy="860096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33" y="3902034"/>
            <a:ext cx="1146797" cy="860096"/>
          </a:xfrm>
          <a:prstGeom prst="rect">
            <a:avLst/>
          </a:prstGeom>
        </p:spPr>
      </p:pic>
      <p:sp>
        <p:nvSpPr>
          <p:cNvPr id="216" name="TextBox 215">
            <a:extLst>
              <a:ext uri="{FF2B5EF4-FFF2-40B4-BE49-F238E27FC236}">
                <a16:creationId xmlns="" xmlns:a16="http://schemas.microsoft.com/office/drawing/2014/main" id="{1A25B7D0-5411-AF4D-A8BD-0C71A2DD8C8F}"/>
              </a:ext>
            </a:extLst>
          </p:cNvPr>
          <p:cNvSpPr txBox="1"/>
          <p:nvPr/>
        </p:nvSpPr>
        <p:spPr>
          <a:xfrm>
            <a:off x="7089760" y="4408278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15 апреля 2019</a:t>
            </a:r>
            <a:endParaRPr lang="ru-RU" sz="1067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="" xmlns:a16="http://schemas.microsoft.com/office/drawing/2014/main" id="{F7F83892-5E89-3F4F-B33E-17EEF77D4089}"/>
              </a:ext>
            </a:extLst>
          </p:cNvPr>
          <p:cNvSpPr txBox="1"/>
          <p:nvPr/>
        </p:nvSpPr>
        <p:spPr>
          <a:xfrm>
            <a:off x="563177" y="6078619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31</a:t>
            </a:r>
            <a:r>
              <a:rPr lang="en-US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октября 2019</a:t>
            </a:r>
            <a:endParaRPr lang="ru-RU" sz="1067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="" xmlns:a16="http://schemas.microsoft.com/office/drawing/2014/main" id="{957B381E-CFFA-C446-86B5-659B25CD57D6}"/>
              </a:ext>
            </a:extLst>
          </p:cNvPr>
          <p:cNvSpPr txBox="1"/>
          <p:nvPr/>
        </p:nvSpPr>
        <p:spPr>
          <a:xfrm>
            <a:off x="2756911" y="6078619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 декабря 2019</a:t>
            </a:r>
            <a:endParaRPr lang="ru-RU" sz="1067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="" xmlns:a16="http://schemas.microsoft.com/office/drawing/2014/main" id="{4132D1A7-2095-E041-8CB7-1E8ED8CD568C}"/>
              </a:ext>
            </a:extLst>
          </p:cNvPr>
          <p:cNvSpPr txBox="1"/>
          <p:nvPr/>
        </p:nvSpPr>
        <p:spPr>
          <a:xfrm>
            <a:off x="4892951" y="6078619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10 декабря 2019</a:t>
            </a:r>
            <a:endParaRPr lang="ru-RU" sz="1067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="" xmlns:a16="http://schemas.microsoft.com/office/drawing/2014/main" id="{C0532C8F-A09E-EE4F-AE01-F0DA0C80FBB6}"/>
              </a:ext>
            </a:extLst>
          </p:cNvPr>
          <p:cNvSpPr txBox="1"/>
          <p:nvPr/>
        </p:nvSpPr>
        <p:spPr>
          <a:xfrm>
            <a:off x="7127384" y="2980729"/>
            <a:ext cx="2304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cs typeface="Arial" panose="020B0604020202020204" pitchFamily="34" charset="0"/>
              </a:rPr>
              <a:t>Утверждены методические рекомендации по актуализации</a:t>
            </a:r>
          </a:p>
          <a:p>
            <a:r>
              <a:rPr lang="ru-RU" sz="1000" b="1" dirty="0" smtClean="0">
                <a:cs typeface="Arial" panose="020B0604020202020204" pitchFamily="34" charset="0"/>
              </a:rPr>
              <a:t>региональных программ </a:t>
            </a:r>
          </a:p>
          <a:p>
            <a:r>
              <a:rPr lang="ru-RU" sz="1000" b="1" dirty="0" smtClean="0">
                <a:cs typeface="Arial" panose="020B0604020202020204" pitchFamily="34" charset="0"/>
              </a:rPr>
              <a:t>по укреплению здоровья, увеличению периода активного долголетия и продолжительности </a:t>
            </a:r>
            <a:br>
              <a:rPr lang="ru-RU" sz="1000" b="1" dirty="0" smtClean="0">
                <a:cs typeface="Arial" panose="020B0604020202020204" pitchFamily="34" charset="0"/>
              </a:rPr>
            </a:br>
            <a:r>
              <a:rPr lang="ru-RU" sz="1000" b="1" dirty="0" smtClean="0">
                <a:cs typeface="Arial" panose="020B0604020202020204" pitchFamily="34" charset="0"/>
              </a:rPr>
              <a:t>здоровой жизни (приказ Минтруда от12.04.2019№242)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8E35D674-34D3-7545-A3CF-F2B06212FB6A}"/>
              </a:ext>
            </a:extLst>
          </p:cNvPr>
          <p:cNvSpPr txBox="1"/>
          <p:nvPr/>
        </p:nvSpPr>
        <p:spPr>
          <a:xfrm>
            <a:off x="2828977" y="5083892"/>
            <a:ext cx="199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cs typeface="Arial" panose="020B0604020202020204" pitchFamily="34" charset="0"/>
              </a:rPr>
              <a:t>В 7 субъектах Российской Федерации созданы региональные </a:t>
            </a:r>
            <a:r>
              <a:rPr lang="ru-RU" sz="1000" b="1" dirty="0" err="1" smtClean="0">
                <a:cs typeface="Arial" panose="020B0604020202020204" pitchFamily="34" charset="0"/>
              </a:rPr>
              <a:t>гериатрические</a:t>
            </a:r>
            <a:r>
              <a:rPr lang="ru-RU" sz="1000" b="1" dirty="0" smtClean="0">
                <a:cs typeface="Arial" panose="020B0604020202020204" pitchFamily="34" charset="0"/>
              </a:rPr>
              <a:t> </a:t>
            </a:r>
            <a:br>
              <a:rPr lang="ru-RU" sz="1000" b="1" dirty="0" smtClean="0">
                <a:cs typeface="Arial" panose="020B0604020202020204" pitchFamily="34" charset="0"/>
              </a:rPr>
            </a:br>
            <a:r>
              <a:rPr lang="ru-RU" sz="1000" b="1" dirty="0" smtClean="0">
                <a:cs typeface="Arial" panose="020B0604020202020204" pitchFamily="34" charset="0"/>
              </a:rPr>
              <a:t>центры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="" xmlns:a16="http://schemas.microsoft.com/office/drawing/2014/main" id="{4ABE06BD-73A1-C744-A57D-8B10EEB7BAA8}"/>
              </a:ext>
            </a:extLst>
          </p:cNvPr>
          <p:cNvSpPr txBox="1"/>
          <p:nvPr/>
        </p:nvSpPr>
        <p:spPr>
          <a:xfrm>
            <a:off x="4885267" y="4809401"/>
            <a:ext cx="24553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cs typeface="Arial" panose="020B0604020202020204" pitchFamily="34" charset="0"/>
              </a:rPr>
              <a:t>Разработаны</a:t>
            </a:r>
          </a:p>
          <a:p>
            <a:r>
              <a:rPr lang="ru-RU" sz="1000" b="1" dirty="0" smtClean="0">
                <a:cs typeface="Arial" panose="020B0604020202020204" pitchFamily="34" charset="0"/>
              </a:rPr>
              <a:t>программы для скрининга лиц старше 65 лет, проживающих в сельской местности, на выявление отдельных социально-значимых неинфекционных заболеваний, оказывающих вклад в структуру смертности населения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="" xmlns:a16="http://schemas.microsoft.com/office/drawing/2014/main" id="{4291C8B0-CEBE-A648-A645-CEF309B445E6}"/>
              </a:ext>
            </a:extLst>
          </p:cNvPr>
          <p:cNvSpPr txBox="1"/>
          <p:nvPr/>
        </p:nvSpPr>
        <p:spPr>
          <a:xfrm>
            <a:off x="9309419" y="3133967"/>
            <a:ext cx="1976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cs typeface="Arial" panose="020B0604020202020204" pitchFamily="34" charset="0"/>
              </a:rPr>
              <a:t>Утверждены методики расчета федерального проекта показателей федерального проекта  «Старшее поколение» (Приказ Минздрава России </a:t>
            </a:r>
            <a:br>
              <a:rPr lang="ru-RU" sz="1000" b="1" dirty="0" smtClean="0">
                <a:cs typeface="Arial" panose="020B0604020202020204" pitchFamily="34" charset="0"/>
              </a:rPr>
            </a:br>
            <a:r>
              <a:rPr lang="ru-RU" sz="1000" b="1" dirty="0" smtClean="0">
                <a:cs typeface="Arial" panose="020B0604020202020204" pitchFamily="34" charset="0"/>
              </a:rPr>
              <a:t>от 19.04.2019 № 237)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F7F83892-5E89-3F4F-B33E-17EEF77D4089}"/>
              </a:ext>
            </a:extLst>
          </p:cNvPr>
          <p:cNvSpPr txBox="1"/>
          <p:nvPr/>
        </p:nvSpPr>
        <p:spPr>
          <a:xfrm>
            <a:off x="9232641" y="4412309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19 апреля 2019</a:t>
            </a:r>
            <a:endParaRPr lang="ru-RU" sz="1067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C0532C8F-A09E-EE4F-AE01-F0DA0C80FBB6}"/>
              </a:ext>
            </a:extLst>
          </p:cNvPr>
          <p:cNvSpPr txBox="1"/>
          <p:nvPr/>
        </p:nvSpPr>
        <p:spPr>
          <a:xfrm>
            <a:off x="639377" y="5068291"/>
            <a:ext cx="1483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cs typeface="Arial" panose="020B0604020202020204" pitchFamily="34" charset="0"/>
              </a:rPr>
              <a:t>Подготовлены </a:t>
            </a:r>
          </a:p>
          <a:p>
            <a:r>
              <a:rPr lang="ru-RU" sz="1000" b="1" dirty="0" smtClean="0">
                <a:cs typeface="Arial" panose="020B0604020202020204" pitchFamily="34" charset="0"/>
              </a:rPr>
              <a:t>изменения в форму федерального статистического наблюдения №30 </a:t>
            </a:r>
          </a:p>
        </p:txBody>
      </p:sp>
      <p:pic>
        <p:nvPicPr>
          <p:cNvPr id="242" name="Рисунок 2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96" y="2209167"/>
            <a:ext cx="1146797" cy="860096"/>
          </a:xfrm>
          <a:prstGeom prst="rect">
            <a:avLst/>
          </a:prstGeom>
        </p:spPr>
      </p:pic>
      <p:pic>
        <p:nvPicPr>
          <p:cNvPr id="243" name="Рисунок 2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61" y="2218314"/>
            <a:ext cx="1146797" cy="860096"/>
          </a:xfrm>
          <a:prstGeom prst="rect">
            <a:avLst/>
          </a:prstGeom>
        </p:spPr>
      </p:pic>
      <p:grpSp>
        <p:nvGrpSpPr>
          <p:cNvPr id="13" name="Группа 276"/>
          <p:cNvGrpSpPr/>
          <p:nvPr/>
        </p:nvGrpSpPr>
        <p:grpSpPr>
          <a:xfrm>
            <a:off x="8915460" y="1328703"/>
            <a:ext cx="3255617" cy="1428382"/>
            <a:chOff x="8361609" y="3820715"/>
            <a:chExt cx="3505975" cy="1428382"/>
          </a:xfrm>
          <a:solidFill>
            <a:srgbClr val="80C535"/>
          </a:solidFill>
        </p:grpSpPr>
        <p:sp>
          <p:nvSpPr>
            <p:cNvPr id="278" name="Прямоугольник 277"/>
            <p:cNvSpPr/>
            <p:nvPr/>
          </p:nvSpPr>
          <p:spPr>
            <a:xfrm>
              <a:off x="8379406" y="4233434"/>
              <a:ext cx="348817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kern="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создано</a:t>
              </a:r>
              <a:r>
                <a:rPr lang="ru-RU" sz="1400" b="1" kern="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ru-RU" kern="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более 350 </a:t>
              </a:r>
              <a:r>
                <a:rPr lang="ru-RU" sz="1200" b="1" dirty="0">
                  <a:solidFill>
                    <a:schemeClr val="bg1"/>
                  </a:solidFill>
                </a:rPr>
                <a:t>новых фельдшерских, фельдшерско-акушерских пунктов, врачебных амбулаторий </a:t>
              </a:r>
              <a:r>
                <a:rPr lang="ru-RU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в </a:t>
              </a:r>
              <a:r>
                <a:rPr lang="ru-RU" kern="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60 </a:t>
              </a:r>
              <a:r>
                <a:rPr lang="ru-RU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субъектах </a:t>
              </a:r>
            </a:p>
          </p:txBody>
        </p:sp>
        <p:sp>
          <p:nvSpPr>
            <p:cNvPr id="279" name="Прямоугольник 278"/>
            <p:cNvSpPr/>
            <p:nvPr/>
          </p:nvSpPr>
          <p:spPr>
            <a:xfrm>
              <a:off x="8532046" y="3820715"/>
              <a:ext cx="2919618" cy="230833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noAutofit/>
            </a:bodyPr>
            <a:lstStyle/>
            <a:p>
              <a:r>
                <a:rPr lang="ru-RU" sz="2000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</a:t>
              </a:r>
              <a:endParaRPr lang="ru-RU" sz="2800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Прямоугольник 279"/>
            <p:cNvSpPr/>
            <p:nvPr/>
          </p:nvSpPr>
          <p:spPr>
            <a:xfrm>
              <a:off x="8361609" y="4175690"/>
              <a:ext cx="2768667" cy="62506"/>
            </a:xfrm>
            <a:prstGeom prst="round2Same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2101265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" name="Группа 280"/>
          <p:cNvGrpSpPr/>
          <p:nvPr/>
        </p:nvGrpSpPr>
        <p:grpSpPr>
          <a:xfrm>
            <a:off x="267132" y="4946433"/>
            <a:ext cx="7310535" cy="1328834"/>
            <a:chOff x="583662" y="3321195"/>
            <a:chExt cx="7310535" cy="1328834"/>
          </a:xfrm>
        </p:grpSpPr>
        <p:cxnSp>
          <p:nvCxnSpPr>
            <p:cNvPr id="282" name="Прямая со стрелкой 281">
              <a:extLst>
                <a:ext uri="{FF2B5EF4-FFF2-40B4-BE49-F238E27FC236}">
                  <a16:creationId xmlns="" xmlns:a16="http://schemas.microsoft.com/office/drawing/2014/main" id="{8384A022-B1B8-034E-AD80-E22D0255FB3D}"/>
                </a:ext>
              </a:extLst>
            </p:cNvPr>
            <p:cNvCxnSpPr/>
            <p:nvPr/>
          </p:nvCxnSpPr>
          <p:spPr>
            <a:xfrm>
              <a:off x="583662" y="4354513"/>
              <a:ext cx="7310535" cy="14649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Группа 282"/>
            <p:cNvGrpSpPr/>
            <p:nvPr/>
          </p:nvGrpSpPr>
          <p:grpSpPr>
            <a:xfrm>
              <a:off x="705950" y="3321195"/>
              <a:ext cx="4602573" cy="1328834"/>
              <a:chOff x="705950" y="3321195"/>
              <a:chExt cx="4602573" cy="1328834"/>
            </a:xfrm>
          </p:grpSpPr>
          <p:grpSp>
            <p:nvGrpSpPr>
              <p:cNvPr id="16" name="Группа 284"/>
              <p:cNvGrpSpPr/>
              <p:nvPr/>
            </p:nvGrpSpPr>
            <p:grpSpPr>
              <a:xfrm>
                <a:off x="5057242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295" name="Овал 294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96" name="Прямая соединительная линия 295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7" name="Группа 285"/>
              <p:cNvGrpSpPr/>
              <p:nvPr/>
            </p:nvGrpSpPr>
            <p:grpSpPr>
              <a:xfrm>
                <a:off x="2881596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293" name="Овал 292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94" name="Прямая соединительная линия 293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8" name="Группа 286"/>
              <p:cNvGrpSpPr/>
              <p:nvPr/>
            </p:nvGrpSpPr>
            <p:grpSpPr>
              <a:xfrm>
                <a:off x="705950" y="3321195"/>
                <a:ext cx="251281" cy="1328834"/>
                <a:chOff x="977895" y="1695356"/>
                <a:chExt cx="214781" cy="1135813"/>
              </a:xfrm>
            </p:grpSpPr>
            <p:sp>
              <p:nvSpPr>
                <p:cNvPr id="291" name="Овал 290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67"/>
                </a:p>
              </p:txBody>
            </p:sp>
            <p:cxnSp>
              <p:nvCxnSpPr>
                <p:cNvPr id="292" name="Прямая соединительная линия 291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</p:grp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A25B7D0-5411-AF4D-A8BD-0C71A2DD8C8F}"/>
              </a:ext>
            </a:extLst>
          </p:cNvPr>
          <p:cNvSpPr txBox="1"/>
          <p:nvPr/>
        </p:nvSpPr>
        <p:spPr>
          <a:xfrm>
            <a:off x="2552657" y="2710357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15 </a:t>
            </a:r>
            <a:r>
              <a:rPr lang="ru-RU" sz="1067" b="1" dirty="0" smtClean="0">
                <a:solidFill>
                  <a:srgbClr val="F13E45"/>
                </a:solidFill>
                <a:cs typeface="Arial" panose="020B0604020202020204" pitchFamily="34" charset="0"/>
              </a:rPr>
              <a:t>февраля </a:t>
            </a:r>
            <a:r>
              <a:rPr lang="ru-RU" sz="1067" b="1" dirty="0">
                <a:solidFill>
                  <a:srgbClr val="F13E45"/>
                </a:solidFill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19" name="Группа 85"/>
          <p:cNvGrpSpPr/>
          <p:nvPr/>
        </p:nvGrpSpPr>
        <p:grpSpPr>
          <a:xfrm>
            <a:off x="2335296" y="1593236"/>
            <a:ext cx="251281" cy="1261862"/>
            <a:chOff x="977895" y="1752600"/>
            <a:chExt cx="214781" cy="1078569"/>
          </a:xfrm>
        </p:grpSpPr>
        <p:sp>
          <p:nvSpPr>
            <p:cNvPr id="87" name="Овал 86">
              <a:extLst>
                <a:ext uri="{FF2B5EF4-FFF2-40B4-BE49-F238E27FC236}">
                  <a16:creationId xmlns="" xmlns:a16="http://schemas.microsoft.com/office/drawing/2014/main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>
              <a:off x="1084154" y="1752600"/>
              <a:ext cx="0" cy="1078569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C0532C8F-A09E-EE4F-AE01-F0DA0C80FBB6}"/>
              </a:ext>
            </a:extLst>
          </p:cNvPr>
          <p:cNvSpPr txBox="1"/>
          <p:nvPr/>
        </p:nvSpPr>
        <p:spPr>
          <a:xfrm>
            <a:off x="491067" y="1179284"/>
            <a:ext cx="2120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 изменения в форму федерального статистического наблюдения № 6 «Сведения </a:t>
            </a:r>
            <a:b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контингентах детей и взрослых, привитых против инфекционных </a:t>
            </a:r>
          </a:p>
          <a:p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заболеваний»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70" y="2129534"/>
            <a:ext cx="1146797" cy="860096"/>
          </a:xfrm>
          <a:prstGeom prst="rect">
            <a:avLst/>
          </a:prstGeom>
        </p:spPr>
      </p:pic>
      <p:grpSp>
        <p:nvGrpSpPr>
          <p:cNvPr id="20" name="Группа 91"/>
          <p:cNvGrpSpPr/>
          <p:nvPr/>
        </p:nvGrpSpPr>
        <p:grpSpPr>
          <a:xfrm>
            <a:off x="0" y="6140"/>
            <a:ext cx="12192000" cy="882907"/>
            <a:chOff x="0" y="6140"/>
            <a:chExt cx="12192000" cy="882907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567" r="25050" b="892"/>
            <a:stretch/>
          </p:blipFill>
          <p:spPr bwMode="auto">
            <a:xfrm>
              <a:off x="9628" y="6140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6" name="Рисунок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63" y="3919433"/>
            <a:ext cx="1146797" cy="86009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96" y="3961766"/>
            <a:ext cx="1146797" cy="860096"/>
          </a:xfrm>
          <a:prstGeom prst="rect">
            <a:avLst/>
          </a:prstGeom>
        </p:spPr>
      </p:pic>
      <p:sp>
        <p:nvSpPr>
          <p:cNvPr id="98" name="Овал 97">
            <a:extLst>
              <a:ext uri="{FF2B5EF4-FFF2-40B4-BE49-F238E27FC236}">
                <a16:creationId xmlns="" xmlns:a16="http://schemas.microsoft.com/office/drawing/2014/main" id="{1CFF16BF-C1B0-C640-80A5-2ED7402B916D}"/>
              </a:ext>
            </a:extLst>
          </p:cNvPr>
          <p:cNvSpPr/>
          <p:nvPr/>
        </p:nvSpPr>
        <p:spPr>
          <a:xfrm>
            <a:off x="6908179" y="4178073"/>
            <a:ext cx="251281" cy="251281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13E4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ru-RU" sz="1067"/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0" y="3919432"/>
            <a:ext cx="1146797" cy="860096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964" y="3953299"/>
            <a:ext cx="1146797" cy="860096"/>
          </a:xfrm>
          <a:prstGeom prst="rect">
            <a:avLst/>
          </a:prstGeom>
        </p:spPr>
      </p:pic>
      <p:sp>
        <p:nvSpPr>
          <p:cNvPr id="102" name="Номер слайда 101"/>
          <p:cNvSpPr>
            <a:spLocks noGrp="1"/>
          </p:cNvSpPr>
          <p:nvPr>
            <p:ph type="sldNum" sz="quarter" idx="4294967295"/>
          </p:nvPr>
        </p:nvSpPr>
        <p:spPr>
          <a:xfrm>
            <a:off x="9025467" y="6347883"/>
            <a:ext cx="2743200" cy="365125"/>
          </a:xfrm>
          <a:prstGeom prst="rect">
            <a:avLst/>
          </a:prstGeom>
        </p:spPr>
        <p:txBody>
          <a:bodyPr/>
          <a:lstStyle/>
          <a:p>
            <a:fld id="{63B2062A-11D8-4423-986C-B97B0F908B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776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 bright="1000" contrast="19000"/>
          </a:blip>
          <a:stretch>
            <a:fillRect/>
          </a:stretch>
        </p:blipFill>
        <p:spPr>
          <a:xfrm>
            <a:off x="110352" y="2877301"/>
            <a:ext cx="3216172" cy="3744216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80773" y="1160975"/>
            <a:ext cx="6640506" cy="16764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субъектах Российской Федерации приняты региональные программы, включающие мероприятия по увеличению периода активного долголетия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продолжительности здоровой жизни и начата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</a:p>
        </p:txBody>
      </p:sp>
      <p:grpSp>
        <p:nvGrpSpPr>
          <p:cNvPr id="4" name="Group 142404"/>
          <p:cNvGrpSpPr/>
          <p:nvPr/>
        </p:nvGrpSpPr>
        <p:grpSpPr>
          <a:xfrm>
            <a:off x="3760462" y="3232852"/>
            <a:ext cx="917078" cy="851129"/>
            <a:chOff x="0" y="270814"/>
            <a:chExt cx="755091" cy="755091"/>
          </a:xfrm>
        </p:grpSpPr>
        <p:sp>
          <p:nvSpPr>
            <p:cNvPr id="14" name="Shape 142406"/>
            <p:cNvSpPr/>
            <p:nvPr/>
          </p:nvSpPr>
          <p:spPr>
            <a:xfrm>
              <a:off x="0" y="270814"/>
              <a:ext cx="755091" cy="755091"/>
            </a:xfrm>
            <a:custGeom>
              <a:avLst/>
              <a:gdLst/>
              <a:ahLst/>
              <a:cxnLst/>
              <a:rect l="0" t="0" r="0" b="0"/>
              <a:pathLst>
                <a:path w="755091" h="755091">
                  <a:moveTo>
                    <a:pt x="377546" y="0"/>
                  </a:moveTo>
                  <a:cubicBezTo>
                    <a:pt x="586054" y="0"/>
                    <a:pt x="755091" y="169037"/>
                    <a:pt x="755091" y="377546"/>
                  </a:cubicBezTo>
                  <a:cubicBezTo>
                    <a:pt x="755091" y="586054"/>
                    <a:pt x="586054" y="755091"/>
                    <a:pt x="377546" y="755091"/>
                  </a:cubicBezTo>
                  <a:cubicBezTo>
                    <a:pt x="169037" y="755091"/>
                    <a:pt x="0" y="586054"/>
                    <a:pt x="0" y="377546"/>
                  </a:cubicBezTo>
                  <a:cubicBezTo>
                    <a:pt x="0" y="169037"/>
                    <a:pt x="169037" y="0"/>
                    <a:pt x="37754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Shape 142407"/>
            <p:cNvSpPr/>
            <p:nvPr/>
          </p:nvSpPr>
          <p:spPr>
            <a:xfrm>
              <a:off x="0" y="270814"/>
              <a:ext cx="755091" cy="755091"/>
            </a:xfrm>
            <a:custGeom>
              <a:avLst/>
              <a:gdLst/>
              <a:ahLst/>
              <a:cxnLst/>
              <a:rect l="0" t="0" r="0" b="0"/>
              <a:pathLst>
                <a:path w="755091" h="755091">
                  <a:moveTo>
                    <a:pt x="377546" y="755091"/>
                  </a:moveTo>
                  <a:cubicBezTo>
                    <a:pt x="586054" y="755091"/>
                    <a:pt x="755091" y="586054"/>
                    <a:pt x="755091" y="377546"/>
                  </a:cubicBezTo>
                  <a:cubicBezTo>
                    <a:pt x="755091" y="169037"/>
                    <a:pt x="586054" y="0"/>
                    <a:pt x="377546" y="0"/>
                  </a:cubicBezTo>
                  <a:cubicBezTo>
                    <a:pt x="169037" y="0"/>
                    <a:pt x="0" y="169037"/>
                    <a:pt x="0" y="377546"/>
                  </a:cubicBezTo>
                  <a:cubicBezTo>
                    <a:pt x="0" y="586054"/>
                    <a:pt x="169037" y="755091"/>
                    <a:pt x="377546" y="755091"/>
                  </a:cubicBezTo>
                  <a:close/>
                </a:path>
              </a:pathLst>
            </a:custGeom>
            <a:ln w="25400" cap="flat">
              <a:miter lim="127000"/>
            </a:ln>
          </p:spPr>
          <p:style>
            <a:lnRef idx="1">
              <a:srgbClr val="0B5D9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Shape 142409"/>
            <p:cNvSpPr/>
            <p:nvPr/>
          </p:nvSpPr>
          <p:spPr>
            <a:xfrm>
              <a:off x="230942" y="495569"/>
              <a:ext cx="113462" cy="6300"/>
            </a:xfrm>
            <a:custGeom>
              <a:avLst/>
              <a:gdLst/>
              <a:ahLst/>
              <a:cxnLst/>
              <a:rect l="0" t="0" r="0" b="0"/>
              <a:pathLst>
                <a:path w="113462" h="6300">
                  <a:moveTo>
                    <a:pt x="5893" y="0"/>
                  </a:moveTo>
                  <a:lnTo>
                    <a:pt x="107582" y="0"/>
                  </a:lnTo>
                  <a:cubicBezTo>
                    <a:pt x="110871" y="0"/>
                    <a:pt x="113462" y="2654"/>
                    <a:pt x="113462" y="5893"/>
                  </a:cubicBezTo>
                  <a:lnTo>
                    <a:pt x="113462" y="6300"/>
                  </a:lnTo>
                  <a:lnTo>
                    <a:pt x="0" y="6300"/>
                  </a:lnTo>
                  <a:lnTo>
                    <a:pt x="0" y="5893"/>
                  </a:lnTo>
                  <a:cubicBezTo>
                    <a:pt x="0" y="2654"/>
                    <a:pt x="2654" y="0"/>
                    <a:pt x="589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Shape 157236"/>
            <p:cNvSpPr/>
            <p:nvPr/>
          </p:nvSpPr>
          <p:spPr>
            <a:xfrm>
              <a:off x="443743" y="490108"/>
              <a:ext cx="45580" cy="11761"/>
            </a:xfrm>
            <a:custGeom>
              <a:avLst/>
              <a:gdLst/>
              <a:ahLst/>
              <a:cxnLst/>
              <a:rect l="0" t="0" r="0" b="0"/>
              <a:pathLst>
                <a:path w="45580" h="11761">
                  <a:moveTo>
                    <a:pt x="0" y="0"/>
                  </a:moveTo>
                  <a:lnTo>
                    <a:pt x="45580" y="0"/>
                  </a:lnTo>
                  <a:lnTo>
                    <a:pt x="45580" y="11761"/>
                  </a:lnTo>
                  <a:lnTo>
                    <a:pt x="0" y="1176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Shape 157237"/>
            <p:cNvSpPr/>
            <p:nvPr/>
          </p:nvSpPr>
          <p:spPr>
            <a:xfrm>
              <a:off x="371633" y="490108"/>
              <a:ext cx="11760" cy="11761"/>
            </a:xfrm>
            <a:custGeom>
              <a:avLst/>
              <a:gdLst/>
              <a:ahLst/>
              <a:cxnLst/>
              <a:rect l="0" t="0" r="0" b="0"/>
              <a:pathLst>
                <a:path w="11760" h="11761">
                  <a:moveTo>
                    <a:pt x="0" y="0"/>
                  </a:moveTo>
                  <a:lnTo>
                    <a:pt x="11760" y="0"/>
                  </a:lnTo>
                  <a:lnTo>
                    <a:pt x="11760" y="11761"/>
                  </a:lnTo>
                  <a:lnTo>
                    <a:pt x="0" y="1176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Shape 142412"/>
            <p:cNvSpPr/>
            <p:nvPr/>
          </p:nvSpPr>
          <p:spPr>
            <a:xfrm>
              <a:off x="161549" y="490108"/>
              <a:ext cx="431991" cy="359829"/>
            </a:xfrm>
            <a:custGeom>
              <a:avLst/>
              <a:gdLst/>
              <a:ahLst/>
              <a:cxnLst/>
              <a:rect l="0" t="0" r="0" b="0"/>
              <a:pathLst>
                <a:path w="431991" h="359829">
                  <a:moveTo>
                    <a:pt x="25222" y="0"/>
                  </a:moveTo>
                  <a:lnTo>
                    <a:pt x="46457" y="0"/>
                  </a:lnTo>
                  <a:lnTo>
                    <a:pt x="46457" y="11761"/>
                  </a:lnTo>
                  <a:lnTo>
                    <a:pt x="25222" y="11761"/>
                  </a:lnTo>
                  <a:cubicBezTo>
                    <a:pt x="17818" y="11761"/>
                    <a:pt x="11760" y="17170"/>
                    <a:pt x="11760" y="23876"/>
                  </a:cubicBezTo>
                  <a:lnTo>
                    <a:pt x="11760" y="310020"/>
                  </a:lnTo>
                  <a:cubicBezTo>
                    <a:pt x="11760" y="316662"/>
                    <a:pt x="17818" y="322072"/>
                    <a:pt x="25222" y="322072"/>
                  </a:cubicBezTo>
                  <a:lnTo>
                    <a:pt x="183972" y="322072"/>
                  </a:lnTo>
                  <a:cubicBezTo>
                    <a:pt x="187211" y="322072"/>
                    <a:pt x="189852" y="324726"/>
                    <a:pt x="189852" y="327952"/>
                  </a:cubicBezTo>
                  <a:lnTo>
                    <a:pt x="189852" y="343662"/>
                  </a:lnTo>
                  <a:cubicBezTo>
                    <a:pt x="189852" y="346075"/>
                    <a:pt x="192202" y="348069"/>
                    <a:pt x="195085" y="348069"/>
                  </a:cubicBezTo>
                  <a:lnTo>
                    <a:pt x="236906" y="348069"/>
                  </a:lnTo>
                  <a:cubicBezTo>
                    <a:pt x="239789" y="348069"/>
                    <a:pt x="242075" y="346075"/>
                    <a:pt x="242075" y="343662"/>
                  </a:cubicBezTo>
                  <a:lnTo>
                    <a:pt x="242075" y="327952"/>
                  </a:lnTo>
                  <a:cubicBezTo>
                    <a:pt x="242075" y="324726"/>
                    <a:pt x="244729" y="322072"/>
                    <a:pt x="247967" y="322072"/>
                  </a:cubicBezTo>
                  <a:lnTo>
                    <a:pt x="406705" y="322072"/>
                  </a:lnTo>
                  <a:cubicBezTo>
                    <a:pt x="414172" y="322072"/>
                    <a:pt x="420230" y="316662"/>
                    <a:pt x="420230" y="310020"/>
                  </a:cubicBezTo>
                  <a:lnTo>
                    <a:pt x="420230" y="23876"/>
                  </a:lnTo>
                  <a:cubicBezTo>
                    <a:pt x="420230" y="17170"/>
                    <a:pt x="414172" y="11761"/>
                    <a:pt x="406705" y="11761"/>
                  </a:cubicBezTo>
                  <a:lnTo>
                    <a:pt x="385470" y="11761"/>
                  </a:lnTo>
                  <a:lnTo>
                    <a:pt x="385470" y="0"/>
                  </a:lnTo>
                  <a:lnTo>
                    <a:pt x="406705" y="0"/>
                  </a:lnTo>
                  <a:cubicBezTo>
                    <a:pt x="420649" y="0"/>
                    <a:pt x="431991" y="10706"/>
                    <a:pt x="431991" y="23876"/>
                  </a:cubicBezTo>
                  <a:lnTo>
                    <a:pt x="431991" y="310020"/>
                  </a:lnTo>
                  <a:cubicBezTo>
                    <a:pt x="431991" y="323126"/>
                    <a:pt x="420649" y="333832"/>
                    <a:pt x="406705" y="333832"/>
                  </a:cubicBezTo>
                  <a:lnTo>
                    <a:pt x="253848" y="333832"/>
                  </a:lnTo>
                  <a:lnTo>
                    <a:pt x="253848" y="343662"/>
                  </a:lnTo>
                  <a:cubicBezTo>
                    <a:pt x="253848" y="352539"/>
                    <a:pt x="246253" y="359829"/>
                    <a:pt x="236906" y="359829"/>
                  </a:cubicBezTo>
                  <a:lnTo>
                    <a:pt x="195085" y="359829"/>
                  </a:lnTo>
                  <a:cubicBezTo>
                    <a:pt x="185674" y="359829"/>
                    <a:pt x="178092" y="352539"/>
                    <a:pt x="178092" y="343662"/>
                  </a:cubicBezTo>
                  <a:lnTo>
                    <a:pt x="178092" y="333832"/>
                  </a:lnTo>
                  <a:lnTo>
                    <a:pt x="25222" y="333832"/>
                  </a:lnTo>
                  <a:cubicBezTo>
                    <a:pt x="11290" y="333832"/>
                    <a:pt x="0" y="323126"/>
                    <a:pt x="0" y="310020"/>
                  </a:cubicBezTo>
                  <a:lnTo>
                    <a:pt x="0" y="23876"/>
                  </a:lnTo>
                  <a:cubicBezTo>
                    <a:pt x="0" y="10706"/>
                    <a:pt x="11290" y="0"/>
                    <a:pt x="2522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Shape 142413"/>
            <p:cNvSpPr/>
            <p:nvPr/>
          </p:nvSpPr>
          <p:spPr>
            <a:xfrm>
              <a:off x="230953" y="721960"/>
              <a:ext cx="113449" cy="11761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6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6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Shape 142414"/>
            <p:cNvSpPr/>
            <p:nvPr/>
          </p:nvSpPr>
          <p:spPr>
            <a:xfrm>
              <a:off x="230953" y="682259"/>
              <a:ext cx="113449" cy="11761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06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06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Shape 142415"/>
            <p:cNvSpPr/>
            <p:nvPr/>
          </p:nvSpPr>
          <p:spPr>
            <a:xfrm>
              <a:off x="230953" y="617383"/>
              <a:ext cx="113449" cy="11761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1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1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Shape 142416"/>
            <p:cNvSpPr/>
            <p:nvPr/>
          </p:nvSpPr>
          <p:spPr>
            <a:xfrm>
              <a:off x="230952" y="495574"/>
              <a:ext cx="56725" cy="92164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5880" y="0"/>
                  </a:moveTo>
                  <a:lnTo>
                    <a:pt x="56725" y="0"/>
                  </a:lnTo>
                  <a:lnTo>
                    <a:pt x="56725" y="11761"/>
                  </a:lnTo>
                  <a:lnTo>
                    <a:pt x="11760" y="11761"/>
                  </a:lnTo>
                  <a:lnTo>
                    <a:pt x="11760" y="80404"/>
                  </a:lnTo>
                  <a:lnTo>
                    <a:pt x="56725" y="80404"/>
                  </a:lnTo>
                  <a:lnTo>
                    <a:pt x="56725" y="92164"/>
                  </a:lnTo>
                  <a:lnTo>
                    <a:pt x="5880" y="92164"/>
                  </a:lnTo>
                  <a:cubicBezTo>
                    <a:pt x="2642" y="92164"/>
                    <a:pt x="0" y="89522"/>
                    <a:pt x="0" y="86284"/>
                  </a:cubicBezTo>
                  <a:lnTo>
                    <a:pt x="0" y="5880"/>
                  </a:ln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Shape 142417"/>
            <p:cNvSpPr/>
            <p:nvPr/>
          </p:nvSpPr>
          <p:spPr>
            <a:xfrm>
              <a:off x="287677" y="495574"/>
              <a:ext cx="56725" cy="92164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0" y="0"/>
                  </a:moveTo>
                  <a:lnTo>
                    <a:pt x="50844" y="0"/>
                  </a:lnTo>
                  <a:cubicBezTo>
                    <a:pt x="54134" y="0"/>
                    <a:pt x="56725" y="2642"/>
                    <a:pt x="56725" y="5880"/>
                  </a:cubicBezTo>
                  <a:lnTo>
                    <a:pt x="56725" y="86284"/>
                  </a:lnTo>
                  <a:cubicBezTo>
                    <a:pt x="56725" y="89522"/>
                    <a:pt x="54134" y="92164"/>
                    <a:pt x="50844" y="92164"/>
                  </a:cubicBezTo>
                  <a:lnTo>
                    <a:pt x="0" y="92164"/>
                  </a:lnTo>
                  <a:lnTo>
                    <a:pt x="0" y="80404"/>
                  </a:lnTo>
                  <a:lnTo>
                    <a:pt x="44964" y="80404"/>
                  </a:lnTo>
                  <a:lnTo>
                    <a:pt x="44964" y="11761"/>
                  </a:lnTo>
                  <a:lnTo>
                    <a:pt x="0" y="117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Shape 142418"/>
            <p:cNvSpPr/>
            <p:nvPr/>
          </p:nvSpPr>
          <p:spPr>
            <a:xfrm>
              <a:off x="202124" y="464934"/>
              <a:ext cx="87693" cy="323368"/>
            </a:xfrm>
            <a:custGeom>
              <a:avLst/>
              <a:gdLst/>
              <a:ahLst/>
              <a:cxnLst/>
              <a:rect l="0" t="0" r="0" b="0"/>
              <a:pathLst>
                <a:path w="87693" h="323368">
                  <a:moveTo>
                    <a:pt x="0" y="0"/>
                  </a:moveTo>
                  <a:lnTo>
                    <a:pt x="87693" y="0"/>
                  </a:lnTo>
                  <a:lnTo>
                    <a:pt x="87693" y="5880"/>
                  </a:lnTo>
                  <a:lnTo>
                    <a:pt x="5880" y="5880"/>
                  </a:lnTo>
                  <a:lnTo>
                    <a:pt x="5880" y="317488"/>
                  </a:lnTo>
                  <a:lnTo>
                    <a:pt x="87693" y="317488"/>
                  </a:lnTo>
                  <a:lnTo>
                    <a:pt x="87693" y="323368"/>
                  </a:lnTo>
                  <a:lnTo>
                    <a:pt x="0" y="3233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Shape 142419"/>
            <p:cNvSpPr/>
            <p:nvPr/>
          </p:nvSpPr>
          <p:spPr>
            <a:xfrm>
              <a:off x="289818" y="464934"/>
              <a:ext cx="87693" cy="347129"/>
            </a:xfrm>
            <a:custGeom>
              <a:avLst/>
              <a:gdLst/>
              <a:ahLst/>
              <a:cxnLst/>
              <a:rect l="0" t="0" r="0" b="0"/>
              <a:pathLst>
                <a:path w="87693" h="347129">
                  <a:moveTo>
                    <a:pt x="0" y="0"/>
                  </a:moveTo>
                  <a:lnTo>
                    <a:pt x="63932" y="0"/>
                  </a:lnTo>
                  <a:cubicBezTo>
                    <a:pt x="72695" y="0"/>
                    <a:pt x="80340" y="4699"/>
                    <a:pt x="84404" y="11761"/>
                  </a:cubicBezTo>
                  <a:cubicBezTo>
                    <a:pt x="86525" y="15291"/>
                    <a:pt x="87693" y="19355"/>
                    <a:pt x="87693" y="23762"/>
                  </a:cubicBezTo>
                  <a:lnTo>
                    <a:pt x="87693" y="347129"/>
                  </a:lnTo>
                  <a:cubicBezTo>
                    <a:pt x="87693" y="341123"/>
                    <a:pt x="85458" y="335662"/>
                    <a:pt x="81813" y="331483"/>
                  </a:cubicBezTo>
                  <a:cubicBezTo>
                    <a:pt x="77470" y="326479"/>
                    <a:pt x="71057" y="323368"/>
                    <a:pt x="63932" y="323368"/>
                  </a:cubicBezTo>
                  <a:lnTo>
                    <a:pt x="0" y="323368"/>
                  </a:lnTo>
                  <a:lnTo>
                    <a:pt x="0" y="317488"/>
                  </a:lnTo>
                  <a:lnTo>
                    <a:pt x="63932" y="317488"/>
                  </a:lnTo>
                  <a:cubicBezTo>
                    <a:pt x="70637" y="317488"/>
                    <a:pt x="76873" y="319723"/>
                    <a:pt x="81813" y="323482"/>
                  </a:cubicBezTo>
                  <a:lnTo>
                    <a:pt x="81813" y="23762"/>
                  </a:lnTo>
                  <a:cubicBezTo>
                    <a:pt x="81813" y="13881"/>
                    <a:pt x="73812" y="5880"/>
                    <a:pt x="63932" y="5880"/>
                  </a:cubicBezTo>
                  <a:lnTo>
                    <a:pt x="0" y="58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Shape 142420"/>
            <p:cNvSpPr/>
            <p:nvPr/>
          </p:nvSpPr>
          <p:spPr>
            <a:xfrm>
              <a:off x="196239" y="459055"/>
              <a:ext cx="93586" cy="335128"/>
            </a:xfrm>
            <a:custGeom>
              <a:avLst/>
              <a:gdLst/>
              <a:ahLst/>
              <a:cxnLst/>
              <a:rect l="0" t="0" r="0" b="0"/>
              <a:pathLst>
                <a:path w="93586" h="335128">
                  <a:moveTo>
                    <a:pt x="5893" y="0"/>
                  </a:moveTo>
                  <a:lnTo>
                    <a:pt x="93586" y="0"/>
                  </a:lnTo>
                  <a:lnTo>
                    <a:pt x="93586" y="11760"/>
                  </a:lnTo>
                  <a:lnTo>
                    <a:pt x="11773" y="11760"/>
                  </a:lnTo>
                  <a:lnTo>
                    <a:pt x="11773" y="323367"/>
                  </a:lnTo>
                  <a:lnTo>
                    <a:pt x="93586" y="323367"/>
                  </a:lnTo>
                  <a:lnTo>
                    <a:pt x="93586" y="335128"/>
                  </a:lnTo>
                  <a:lnTo>
                    <a:pt x="5893" y="335128"/>
                  </a:lnTo>
                  <a:cubicBezTo>
                    <a:pt x="2654" y="335128"/>
                    <a:pt x="0" y="332486"/>
                    <a:pt x="0" y="329247"/>
                  </a:cubicBezTo>
                  <a:lnTo>
                    <a:pt x="0" y="5879"/>
                  </a:lnTo>
                  <a:cubicBezTo>
                    <a:pt x="0" y="2641"/>
                    <a:pt x="2654" y="0"/>
                    <a:pt x="589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Shape 142421"/>
            <p:cNvSpPr/>
            <p:nvPr/>
          </p:nvSpPr>
          <p:spPr>
            <a:xfrm>
              <a:off x="289825" y="459055"/>
              <a:ext cx="93574" cy="358889"/>
            </a:xfrm>
            <a:custGeom>
              <a:avLst/>
              <a:gdLst/>
              <a:ahLst/>
              <a:cxnLst/>
              <a:rect l="0" t="0" r="0" b="0"/>
              <a:pathLst>
                <a:path w="93574" h="358889">
                  <a:moveTo>
                    <a:pt x="0" y="0"/>
                  </a:moveTo>
                  <a:lnTo>
                    <a:pt x="63932" y="0"/>
                  </a:lnTo>
                  <a:cubicBezTo>
                    <a:pt x="73685" y="0"/>
                    <a:pt x="82334" y="4699"/>
                    <a:pt x="87694" y="12002"/>
                  </a:cubicBezTo>
                  <a:cubicBezTo>
                    <a:pt x="89040" y="13703"/>
                    <a:pt x="90157" y="15646"/>
                    <a:pt x="90983" y="17640"/>
                  </a:cubicBezTo>
                  <a:cubicBezTo>
                    <a:pt x="92685" y="21285"/>
                    <a:pt x="93574" y="25349"/>
                    <a:pt x="93574" y="29642"/>
                  </a:cubicBezTo>
                  <a:lnTo>
                    <a:pt x="93574" y="353009"/>
                  </a:lnTo>
                  <a:cubicBezTo>
                    <a:pt x="93574" y="356247"/>
                    <a:pt x="90919" y="358889"/>
                    <a:pt x="87694" y="358889"/>
                  </a:cubicBezTo>
                  <a:cubicBezTo>
                    <a:pt x="84455" y="358889"/>
                    <a:pt x="81813" y="356247"/>
                    <a:pt x="81813" y="353009"/>
                  </a:cubicBezTo>
                  <a:cubicBezTo>
                    <a:pt x="81813" y="343129"/>
                    <a:pt x="73812" y="335128"/>
                    <a:pt x="63932" y="335128"/>
                  </a:cubicBezTo>
                  <a:lnTo>
                    <a:pt x="0" y="335128"/>
                  </a:lnTo>
                  <a:lnTo>
                    <a:pt x="0" y="323367"/>
                  </a:lnTo>
                  <a:lnTo>
                    <a:pt x="63932" y="323367"/>
                  </a:lnTo>
                  <a:cubicBezTo>
                    <a:pt x="70637" y="323367"/>
                    <a:pt x="76873" y="325603"/>
                    <a:pt x="81813" y="329361"/>
                  </a:cubicBezTo>
                  <a:lnTo>
                    <a:pt x="81813" y="29642"/>
                  </a:lnTo>
                  <a:cubicBezTo>
                    <a:pt x="81813" y="19761"/>
                    <a:pt x="73812" y="11760"/>
                    <a:pt x="63932" y="11760"/>
                  </a:cubicBezTo>
                  <a:lnTo>
                    <a:pt x="0" y="117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Shape 142422"/>
            <p:cNvSpPr/>
            <p:nvPr/>
          </p:nvSpPr>
          <p:spPr>
            <a:xfrm>
              <a:off x="442091" y="695785"/>
              <a:ext cx="61176" cy="48578"/>
            </a:xfrm>
            <a:custGeom>
              <a:avLst/>
              <a:gdLst/>
              <a:ahLst/>
              <a:cxnLst/>
              <a:rect l="0" t="0" r="0" b="0"/>
              <a:pathLst>
                <a:path w="61176" h="48578">
                  <a:moveTo>
                    <a:pt x="58344" y="2057"/>
                  </a:moveTo>
                  <a:cubicBezTo>
                    <a:pt x="60820" y="4178"/>
                    <a:pt x="61176" y="7874"/>
                    <a:pt x="59055" y="10351"/>
                  </a:cubicBezTo>
                  <a:lnTo>
                    <a:pt x="28702" y="46469"/>
                  </a:lnTo>
                  <a:cubicBezTo>
                    <a:pt x="27584" y="47816"/>
                    <a:pt x="25883" y="48578"/>
                    <a:pt x="24232" y="48578"/>
                  </a:cubicBezTo>
                  <a:cubicBezTo>
                    <a:pt x="23419" y="48578"/>
                    <a:pt x="22593" y="48399"/>
                    <a:pt x="21819" y="48057"/>
                  </a:cubicBezTo>
                  <a:cubicBezTo>
                    <a:pt x="21590" y="47993"/>
                    <a:pt x="21412" y="47879"/>
                    <a:pt x="21184" y="47752"/>
                  </a:cubicBezTo>
                  <a:cubicBezTo>
                    <a:pt x="20650" y="47460"/>
                    <a:pt x="20117" y="47054"/>
                    <a:pt x="19647" y="46584"/>
                  </a:cubicBezTo>
                  <a:lnTo>
                    <a:pt x="2184" y="27648"/>
                  </a:lnTo>
                  <a:cubicBezTo>
                    <a:pt x="0" y="25235"/>
                    <a:pt x="178" y="21527"/>
                    <a:pt x="2540" y="19355"/>
                  </a:cubicBezTo>
                  <a:cubicBezTo>
                    <a:pt x="4940" y="17120"/>
                    <a:pt x="8649" y="17285"/>
                    <a:pt x="10820" y="19647"/>
                  </a:cubicBezTo>
                  <a:lnTo>
                    <a:pt x="23940" y="33871"/>
                  </a:lnTo>
                  <a:lnTo>
                    <a:pt x="50051" y="2819"/>
                  </a:lnTo>
                  <a:cubicBezTo>
                    <a:pt x="52121" y="292"/>
                    <a:pt x="55817" y="0"/>
                    <a:pt x="58344" y="205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Shape 142423"/>
            <p:cNvSpPr/>
            <p:nvPr/>
          </p:nvSpPr>
          <p:spPr>
            <a:xfrm>
              <a:off x="377511" y="464927"/>
              <a:ext cx="89021" cy="347129"/>
            </a:xfrm>
            <a:custGeom>
              <a:avLst/>
              <a:gdLst/>
              <a:ahLst/>
              <a:cxnLst/>
              <a:rect l="0" t="0" r="0" b="0"/>
              <a:pathLst>
                <a:path w="89021" h="347129">
                  <a:moveTo>
                    <a:pt x="23762" y="0"/>
                  </a:moveTo>
                  <a:lnTo>
                    <a:pt x="77991" y="0"/>
                  </a:lnTo>
                  <a:lnTo>
                    <a:pt x="77991" y="25184"/>
                  </a:lnTo>
                  <a:lnTo>
                    <a:pt x="89021" y="25184"/>
                  </a:lnTo>
                  <a:lnTo>
                    <a:pt x="89021" y="36944"/>
                  </a:lnTo>
                  <a:lnTo>
                    <a:pt x="77991" y="36944"/>
                  </a:lnTo>
                  <a:lnTo>
                    <a:pt x="77991" y="183159"/>
                  </a:lnTo>
                  <a:lnTo>
                    <a:pt x="89021" y="197406"/>
                  </a:lnTo>
                  <a:lnTo>
                    <a:pt x="89021" y="225240"/>
                  </a:lnTo>
                  <a:lnTo>
                    <a:pt x="83172" y="219380"/>
                  </a:lnTo>
                  <a:lnTo>
                    <a:pt x="83172" y="209042"/>
                  </a:lnTo>
                  <a:lnTo>
                    <a:pt x="67462" y="188747"/>
                  </a:lnTo>
                  <a:cubicBezTo>
                    <a:pt x="66700" y="187693"/>
                    <a:pt x="66231" y="186448"/>
                    <a:pt x="66231" y="185153"/>
                  </a:cubicBezTo>
                  <a:lnTo>
                    <a:pt x="66231" y="36944"/>
                  </a:lnTo>
                  <a:lnTo>
                    <a:pt x="66231" y="31064"/>
                  </a:lnTo>
                  <a:lnTo>
                    <a:pt x="66231" y="5880"/>
                  </a:lnTo>
                  <a:lnTo>
                    <a:pt x="23762" y="5880"/>
                  </a:lnTo>
                  <a:cubicBezTo>
                    <a:pt x="13881" y="5880"/>
                    <a:pt x="5880" y="13881"/>
                    <a:pt x="5880" y="23761"/>
                  </a:cubicBezTo>
                  <a:lnTo>
                    <a:pt x="5880" y="323494"/>
                  </a:lnTo>
                  <a:cubicBezTo>
                    <a:pt x="10884" y="319722"/>
                    <a:pt x="17056" y="317488"/>
                    <a:pt x="23762" y="317488"/>
                  </a:cubicBezTo>
                  <a:lnTo>
                    <a:pt x="89021" y="317488"/>
                  </a:lnTo>
                  <a:lnTo>
                    <a:pt x="89021" y="323367"/>
                  </a:lnTo>
                  <a:lnTo>
                    <a:pt x="23762" y="323367"/>
                  </a:lnTo>
                  <a:cubicBezTo>
                    <a:pt x="16650" y="323367"/>
                    <a:pt x="10236" y="326492"/>
                    <a:pt x="5880" y="331495"/>
                  </a:cubicBezTo>
                  <a:cubicBezTo>
                    <a:pt x="2235" y="335661"/>
                    <a:pt x="0" y="341135"/>
                    <a:pt x="0" y="347129"/>
                  </a:cubicBezTo>
                  <a:lnTo>
                    <a:pt x="0" y="23761"/>
                  </a:lnTo>
                  <a:cubicBezTo>
                    <a:pt x="0" y="19355"/>
                    <a:pt x="1181" y="15291"/>
                    <a:pt x="3302" y="11773"/>
                  </a:cubicBezTo>
                  <a:cubicBezTo>
                    <a:pt x="7353" y="4711"/>
                    <a:pt x="14999" y="0"/>
                    <a:pt x="2376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Shape 142424"/>
            <p:cNvSpPr/>
            <p:nvPr/>
          </p:nvSpPr>
          <p:spPr>
            <a:xfrm>
              <a:off x="466532" y="464927"/>
              <a:ext cx="86366" cy="323367"/>
            </a:xfrm>
            <a:custGeom>
              <a:avLst/>
              <a:gdLst/>
              <a:ahLst/>
              <a:cxnLst/>
              <a:rect l="0" t="0" r="0" b="0"/>
              <a:pathLst>
                <a:path w="86366" h="323367">
                  <a:moveTo>
                    <a:pt x="11030" y="0"/>
                  </a:moveTo>
                  <a:lnTo>
                    <a:pt x="86366" y="0"/>
                  </a:lnTo>
                  <a:lnTo>
                    <a:pt x="86366" y="323367"/>
                  </a:lnTo>
                  <a:lnTo>
                    <a:pt x="0" y="323367"/>
                  </a:lnTo>
                  <a:lnTo>
                    <a:pt x="0" y="317488"/>
                  </a:lnTo>
                  <a:lnTo>
                    <a:pt x="80486" y="317488"/>
                  </a:lnTo>
                  <a:lnTo>
                    <a:pt x="80486" y="5880"/>
                  </a:lnTo>
                  <a:lnTo>
                    <a:pt x="22790" y="5880"/>
                  </a:lnTo>
                  <a:lnTo>
                    <a:pt x="22790" y="31064"/>
                  </a:lnTo>
                  <a:lnTo>
                    <a:pt x="22790" y="185153"/>
                  </a:lnTo>
                  <a:cubicBezTo>
                    <a:pt x="22790" y="186448"/>
                    <a:pt x="22384" y="187693"/>
                    <a:pt x="21558" y="188747"/>
                  </a:cubicBezTo>
                  <a:lnTo>
                    <a:pt x="5912" y="209042"/>
                  </a:lnTo>
                  <a:lnTo>
                    <a:pt x="5912" y="219380"/>
                  </a:lnTo>
                  <a:cubicBezTo>
                    <a:pt x="5912" y="222682"/>
                    <a:pt x="3270" y="225272"/>
                    <a:pt x="32" y="225272"/>
                  </a:cubicBezTo>
                  <a:lnTo>
                    <a:pt x="0" y="225240"/>
                  </a:lnTo>
                  <a:lnTo>
                    <a:pt x="0" y="197406"/>
                  </a:lnTo>
                  <a:lnTo>
                    <a:pt x="32" y="197447"/>
                  </a:lnTo>
                  <a:lnTo>
                    <a:pt x="11030" y="183159"/>
                  </a:lnTo>
                  <a:lnTo>
                    <a:pt x="11030" y="36944"/>
                  </a:lnTo>
                  <a:lnTo>
                    <a:pt x="0" y="36944"/>
                  </a:lnTo>
                  <a:lnTo>
                    <a:pt x="0" y="25184"/>
                  </a:lnTo>
                  <a:lnTo>
                    <a:pt x="11030" y="25184"/>
                  </a:lnTo>
                  <a:lnTo>
                    <a:pt x="110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" name="Shape 142425"/>
            <p:cNvSpPr/>
            <p:nvPr/>
          </p:nvSpPr>
          <p:spPr>
            <a:xfrm>
              <a:off x="371636" y="459050"/>
              <a:ext cx="187147" cy="358889"/>
            </a:xfrm>
            <a:custGeom>
              <a:avLst/>
              <a:gdLst/>
              <a:ahLst/>
              <a:cxnLst/>
              <a:rect l="0" t="0" r="0" b="0"/>
              <a:pathLst>
                <a:path w="187147" h="358889">
                  <a:moveTo>
                    <a:pt x="29642" y="0"/>
                  </a:moveTo>
                  <a:lnTo>
                    <a:pt x="83871" y="0"/>
                  </a:lnTo>
                  <a:lnTo>
                    <a:pt x="83871" y="11761"/>
                  </a:lnTo>
                  <a:lnTo>
                    <a:pt x="29642" y="11761"/>
                  </a:lnTo>
                  <a:cubicBezTo>
                    <a:pt x="19761" y="11761"/>
                    <a:pt x="11760" y="19762"/>
                    <a:pt x="11760" y="29642"/>
                  </a:cubicBezTo>
                  <a:lnTo>
                    <a:pt x="11760" y="329374"/>
                  </a:lnTo>
                  <a:cubicBezTo>
                    <a:pt x="16764" y="325603"/>
                    <a:pt x="22936" y="323367"/>
                    <a:pt x="29642" y="323367"/>
                  </a:cubicBezTo>
                  <a:lnTo>
                    <a:pt x="175387" y="323367"/>
                  </a:lnTo>
                  <a:lnTo>
                    <a:pt x="175387" y="11761"/>
                  </a:lnTo>
                  <a:lnTo>
                    <a:pt x="105931" y="11761"/>
                  </a:lnTo>
                  <a:lnTo>
                    <a:pt x="105931" y="0"/>
                  </a:lnTo>
                  <a:lnTo>
                    <a:pt x="181267" y="0"/>
                  </a:lnTo>
                  <a:cubicBezTo>
                    <a:pt x="184556" y="0"/>
                    <a:pt x="187147" y="2642"/>
                    <a:pt x="187147" y="5880"/>
                  </a:cubicBezTo>
                  <a:lnTo>
                    <a:pt x="187147" y="329247"/>
                  </a:lnTo>
                  <a:cubicBezTo>
                    <a:pt x="187147" y="332486"/>
                    <a:pt x="184556" y="335128"/>
                    <a:pt x="181267" y="335128"/>
                  </a:cubicBezTo>
                  <a:lnTo>
                    <a:pt x="29642" y="335128"/>
                  </a:lnTo>
                  <a:cubicBezTo>
                    <a:pt x="19761" y="335128"/>
                    <a:pt x="11760" y="343129"/>
                    <a:pt x="11760" y="353009"/>
                  </a:cubicBezTo>
                  <a:cubicBezTo>
                    <a:pt x="11760" y="356248"/>
                    <a:pt x="9119" y="358889"/>
                    <a:pt x="5880" y="358889"/>
                  </a:cubicBezTo>
                  <a:cubicBezTo>
                    <a:pt x="2642" y="358889"/>
                    <a:pt x="0" y="356248"/>
                    <a:pt x="0" y="353009"/>
                  </a:cubicBezTo>
                  <a:lnTo>
                    <a:pt x="0" y="29642"/>
                  </a:lnTo>
                  <a:cubicBezTo>
                    <a:pt x="0" y="25349"/>
                    <a:pt x="876" y="21298"/>
                    <a:pt x="2591" y="17640"/>
                  </a:cubicBezTo>
                  <a:cubicBezTo>
                    <a:pt x="3404" y="15646"/>
                    <a:pt x="4521" y="13703"/>
                    <a:pt x="5880" y="12002"/>
                  </a:cubicBezTo>
                  <a:cubicBezTo>
                    <a:pt x="11227" y="4699"/>
                    <a:pt x="19875" y="0"/>
                    <a:pt x="296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" name="Shape 142426"/>
            <p:cNvSpPr/>
            <p:nvPr/>
          </p:nvSpPr>
          <p:spPr>
            <a:xfrm>
              <a:off x="236828" y="501460"/>
              <a:ext cx="50844" cy="80404"/>
            </a:xfrm>
            <a:custGeom>
              <a:avLst/>
              <a:gdLst/>
              <a:ahLst/>
              <a:cxnLst/>
              <a:rect l="0" t="0" r="0" b="0"/>
              <a:pathLst>
                <a:path w="50844" h="80404">
                  <a:moveTo>
                    <a:pt x="0" y="0"/>
                  </a:moveTo>
                  <a:lnTo>
                    <a:pt x="50844" y="0"/>
                  </a:lnTo>
                  <a:lnTo>
                    <a:pt x="50844" y="5866"/>
                  </a:lnTo>
                  <a:lnTo>
                    <a:pt x="5880" y="5866"/>
                  </a:lnTo>
                  <a:lnTo>
                    <a:pt x="5880" y="74510"/>
                  </a:lnTo>
                  <a:lnTo>
                    <a:pt x="50844" y="74510"/>
                  </a:lnTo>
                  <a:lnTo>
                    <a:pt x="50844" y="80404"/>
                  </a:lnTo>
                  <a:lnTo>
                    <a:pt x="0" y="804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Shape 142427"/>
            <p:cNvSpPr/>
            <p:nvPr/>
          </p:nvSpPr>
          <p:spPr>
            <a:xfrm>
              <a:off x="287673" y="501460"/>
              <a:ext cx="50844" cy="80404"/>
            </a:xfrm>
            <a:custGeom>
              <a:avLst/>
              <a:gdLst/>
              <a:ahLst/>
              <a:cxnLst/>
              <a:rect l="0" t="0" r="0" b="0"/>
              <a:pathLst>
                <a:path w="50844" h="80404">
                  <a:moveTo>
                    <a:pt x="0" y="0"/>
                  </a:moveTo>
                  <a:lnTo>
                    <a:pt x="50844" y="0"/>
                  </a:lnTo>
                  <a:lnTo>
                    <a:pt x="50844" y="80404"/>
                  </a:lnTo>
                  <a:lnTo>
                    <a:pt x="0" y="80404"/>
                  </a:lnTo>
                  <a:lnTo>
                    <a:pt x="0" y="74510"/>
                  </a:lnTo>
                  <a:lnTo>
                    <a:pt x="44964" y="74510"/>
                  </a:lnTo>
                  <a:lnTo>
                    <a:pt x="44964" y="5866"/>
                  </a:lnTo>
                  <a:lnTo>
                    <a:pt x="0" y="58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" name="Shape 142428"/>
            <p:cNvSpPr/>
            <p:nvPr/>
          </p:nvSpPr>
          <p:spPr>
            <a:xfrm>
              <a:off x="230952" y="495574"/>
              <a:ext cx="56725" cy="92164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5880" y="0"/>
                  </a:moveTo>
                  <a:lnTo>
                    <a:pt x="56725" y="0"/>
                  </a:lnTo>
                  <a:lnTo>
                    <a:pt x="56725" y="11761"/>
                  </a:lnTo>
                  <a:lnTo>
                    <a:pt x="11760" y="11761"/>
                  </a:lnTo>
                  <a:lnTo>
                    <a:pt x="11760" y="80404"/>
                  </a:lnTo>
                  <a:lnTo>
                    <a:pt x="56725" y="80404"/>
                  </a:lnTo>
                  <a:lnTo>
                    <a:pt x="56725" y="92164"/>
                  </a:lnTo>
                  <a:lnTo>
                    <a:pt x="5880" y="92164"/>
                  </a:lnTo>
                  <a:cubicBezTo>
                    <a:pt x="2642" y="92164"/>
                    <a:pt x="0" y="89522"/>
                    <a:pt x="0" y="86284"/>
                  </a:cubicBezTo>
                  <a:lnTo>
                    <a:pt x="0" y="5880"/>
                  </a:ln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Shape 142429"/>
            <p:cNvSpPr/>
            <p:nvPr/>
          </p:nvSpPr>
          <p:spPr>
            <a:xfrm>
              <a:off x="287677" y="495574"/>
              <a:ext cx="56725" cy="92164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0" y="0"/>
                  </a:moveTo>
                  <a:lnTo>
                    <a:pt x="50844" y="0"/>
                  </a:lnTo>
                  <a:cubicBezTo>
                    <a:pt x="54134" y="0"/>
                    <a:pt x="56725" y="2642"/>
                    <a:pt x="56725" y="5880"/>
                  </a:cubicBezTo>
                  <a:lnTo>
                    <a:pt x="56725" y="86284"/>
                  </a:lnTo>
                  <a:cubicBezTo>
                    <a:pt x="56725" y="89522"/>
                    <a:pt x="54134" y="92164"/>
                    <a:pt x="50844" y="92164"/>
                  </a:cubicBezTo>
                  <a:lnTo>
                    <a:pt x="0" y="92164"/>
                  </a:lnTo>
                  <a:lnTo>
                    <a:pt x="0" y="80404"/>
                  </a:lnTo>
                  <a:lnTo>
                    <a:pt x="44964" y="80404"/>
                  </a:lnTo>
                  <a:lnTo>
                    <a:pt x="44964" y="11761"/>
                  </a:lnTo>
                  <a:lnTo>
                    <a:pt x="0" y="117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" name="Shape 142430"/>
            <p:cNvSpPr/>
            <p:nvPr/>
          </p:nvSpPr>
          <p:spPr>
            <a:xfrm>
              <a:off x="230953" y="617383"/>
              <a:ext cx="113449" cy="11761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1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1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Shape 142431"/>
            <p:cNvSpPr/>
            <p:nvPr/>
          </p:nvSpPr>
          <p:spPr>
            <a:xfrm>
              <a:off x="230953" y="682259"/>
              <a:ext cx="113449" cy="11761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06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06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Shape 142432"/>
            <p:cNvSpPr/>
            <p:nvPr/>
          </p:nvSpPr>
          <p:spPr>
            <a:xfrm>
              <a:off x="230953" y="721960"/>
              <a:ext cx="113449" cy="11761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6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6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" name="Shape 142433"/>
            <p:cNvSpPr/>
            <p:nvPr/>
          </p:nvSpPr>
          <p:spPr>
            <a:xfrm>
              <a:off x="449621" y="421363"/>
              <a:ext cx="16910" cy="250555"/>
            </a:xfrm>
            <a:custGeom>
              <a:avLst/>
              <a:gdLst/>
              <a:ahLst/>
              <a:cxnLst/>
              <a:rect l="0" t="0" r="0" b="0"/>
              <a:pathLst>
                <a:path w="16910" h="250555">
                  <a:moveTo>
                    <a:pt x="16910" y="0"/>
                  </a:moveTo>
                  <a:lnTo>
                    <a:pt x="16910" y="5880"/>
                  </a:lnTo>
                  <a:lnTo>
                    <a:pt x="9115" y="9102"/>
                  </a:lnTo>
                  <a:cubicBezTo>
                    <a:pt x="7115" y="11102"/>
                    <a:pt x="5880" y="13868"/>
                    <a:pt x="5880" y="16928"/>
                  </a:cubicBezTo>
                  <a:lnTo>
                    <a:pt x="5880" y="68745"/>
                  </a:lnTo>
                  <a:lnTo>
                    <a:pt x="16910" y="68745"/>
                  </a:lnTo>
                  <a:lnTo>
                    <a:pt x="16910" y="80505"/>
                  </a:lnTo>
                  <a:lnTo>
                    <a:pt x="5880" y="80505"/>
                  </a:lnTo>
                  <a:lnTo>
                    <a:pt x="5880" y="226720"/>
                  </a:lnTo>
                  <a:lnTo>
                    <a:pt x="16910" y="240979"/>
                  </a:lnTo>
                  <a:lnTo>
                    <a:pt x="16910" y="250555"/>
                  </a:lnTo>
                  <a:lnTo>
                    <a:pt x="13360" y="245960"/>
                  </a:lnTo>
                  <a:lnTo>
                    <a:pt x="0" y="228726"/>
                  </a:lnTo>
                  <a:lnTo>
                    <a:pt x="0" y="16928"/>
                  </a:lnTo>
                  <a:cubicBezTo>
                    <a:pt x="0" y="12249"/>
                    <a:pt x="1899" y="8013"/>
                    <a:pt x="4966" y="4948"/>
                  </a:cubicBezTo>
                  <a:lnTo>
                    <a:pt x="169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Shape 142434"/>
            <p:cNvSpPr/>
            <p:nvPr/>
          </p:nvSpPr>
          <p:spPr>
            <a:xfrm>
              <a:off x="466531" y="421349"/>
              <a:ext cx="16910" cy="250609"/>
            </a:xfrm>
            <a:custGeom>
              <a:avLst/>
              <a:gdLst/>
              <a:ahLst/>
              <a:cxnLst/>
              <a:rect l="0" t="0" r="0" b="0"/>
              <a:pathLst>
                <a:path w="16910" h="250609">
                  <a:moveTo>
                    <a:pt x="32" y="0"/>
                  </a:moveTo>
                  <a:cubicBezTo>
                    <a:pt x="9328" y="0"/>
                    <a:pt x="16910" y="7582"/>
                    <a:pt x="16910" y="16942"/>
                  </a:cubicBezTo>
                  <a:lnTo>
                    <a:pt x="16910" y="228740"/>
                  </a:lnTo>
                  <a:lnTo>
                    <a:pt x="3613" y="245973"/>
                  </a:lnTo>
                  <a:lnTo>
                    <a:pt x="32" y="250609"/>
                  </a:lnTo>
                  <a:lnTo>
                    <a:pt x="0" y="250568"/>
                  </a:lnTo>
                  <a:lnTo>
                    <a:pt x="0" y="240992"/>
                  </a:lnTo>
                  <a:lnTo>
                    <a:pt x="32" y="241033"/>
                  </a:lnTo>
                  <a:lnTo>
                    <a:pt x="11030" y="226733"/>
                  </a:lnTo>
                  <a:lnTo>
                    <a:pt x="11030" y="80518"/>
                  </a:lnTo>
                  <a:lnTo>
                    <a:pt x="0" y="80518"/>
                  </a:lnTo>
                  <a:lnTo>
                    <a:pt x="0" y="68758"/>
                  </a:lnTo>
                  <a:lnTo>
                    <a:pt x="11030" y="68758"/>
                  </a:lnTo>
                  <a:lnTo>
                    <a:pt x="11030" y="16942"/>
                  </a:lnTo>
                  <a:cubicBezTo>
                    <a:pt x="11030" y="10820"/>
                    <a:pt x="6090" y="5880"/>
                    <a:pt x="32" y="5880"/>
                  </a:cubicBezTo>
                  <a:lnTo>
                    <a:pt x="0" y="5893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Shape 142435"/>
            <p:cNvSpPr/>
            <p:nvPr/>
          </p:nvSpPr>
          <p:spPr>
            <a:xfrm>
              <a:off x="443741" y="415481"/>
              <a:ext cx="22790" cy="262353"/>
            </a:xfrm>
            <a:custGeom>
              <a:avLst/>
              <a:gdLst/>
              <a:ahLst/>
              <a:cxnLst/>
              <a:rect l="0" t="0" r="0" b="0"/>
              <a:pathLst>
                <a:path w="22790" h="262353">
                  <a:moveTo>
                    <a:pt x="22790" y="0"/>
                  </a:moveTo>
                  <a:lnTo>
                    <a:pt x="22790" y="11760"/>
                  </a:lnTo>
                  <a:lnTo>
                    <a:pt x="14996" y="14983"/>
                  </a:lnTo>
                  <a:cubicBezTo>
                    <a:pt x="12995" y="16983"/>
                    <a:pt x="11760" y="19748"/>
                    <a:pt x="11760" y="22809"/>
                  </a:cubicBezTo>
                  <a:lnTo>
                    <a:pt x="11760" y="232600"/>
                  </a:lnTo>
                  <a:lnTo>
                    <a:pt x="22790" y="246859"/>
                  </a:lnTo>
                  <a:lnTo>
                    <a:pt x="22790" y="262353"/>
                  </a:lnTo>
                  <a:lnTo>
                    <a:pt x="18174" y="260070"/>
                  </a:lnTo>
                  <a:lnTo>
                    <a:pt x="16942" y="258483"/>
                  </a:lnTo>
                  <a:lnTo>
                    <a:pt x="1232" y="238188"/>
                  </a:lnTo>
                  <a:cubicBezTo>
                    <a:pt x="470" y="237134"/>
                    <a:pt x="0" y="235902"/>
                    <a:pt x="0" y="234607"/>
                  </a:cubicBezTo>
                  <a:lnTo>
                    <a:pt x="0" y="22809"/>
                  </a:lnTo>
                  <a:cubicBezTo>
                    <a:pt x="0" y="16516"/>
                    <a:pt x="2559" y="10811"/>
                    <a:pt x="6691" y="6678"/>
                  </a:cubicBezTo>
                  <a:lnTo>
                    <a:pt x="227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" name="Shape 142436"/>
            <p:cNvSpPr/>
            <p:nvPr/>
          </p:nvSpPr>
          <p:spPr>
            <a:xfrm>
              <a:off x="466531" y="415468"/>
              <a:ext cx="22790" cy="262382"/>
            </a:xfrm>
            <a:custGeom>
              <a:avLst/>
              <a:gdLst/>
              <a:ahLst/>
              <a:cxnLst/>
              <a:rect l="0" t="0" r="0" b="0"/>
              <a:pathLst>
                <a:path w="22790" h="262382">
                  <a:moveTo>
                    <a:pt x="32" y="0"/>
                  </a:moveTo>
                  <a:cubicBezTo>
                    <a:pt x="12554" y="0"/>
                    <a:pt x="22790" y="10237"/>
                    <a:pt x="22790" y="22822"/>
                  </a:cubicBezTo>
                  <a:lnTo>
                    <a:pt x="22790" y="234620"/>
                  </a:lnTo>
                  <a:cubicBezTo>
                    <a:pt x="22790" y="235915"/>
                    <a:pt x="22384" y="237147"/>
                    <a:pt x="21558" y="238201"/>
                  </a:cubicBezTo>
                  <a:lnTo>
                    <a:pt x="5912" y="258496"/>
                  </a:lnTo>
                  <a:lnTo>
                    <a:pt x="4680" y="260083"/>
                  </a:lnTo>
                  <a:cubicBezTo>
                    <a:pt x="3562" y="261556"/>
                    <a:pt x="1861" y="262382"/>
                    <a:pt x="32" y="262382"/>
                  </a:cubicBezTo>
                  <a:lnTo>
                    <a:pt x="0" y="262366"/>
                  </a:lnTo>
                  <a:lnTo>
                    <a:pt x="0" y="246873"/>
                  </a:lnTo>
                  <a:lnTo>
                    <a:pt x="32" y="246914"/>
                  </a:lnTo>
                  <a:lnTo>
                    <a:pt x="11030" y="232613"/>
                  </a:lnTo>
                  <a:lnTo>
                    <a:pt x="11030" y="22822"/>
                  </a:lnTo>
                  <a:cubicBezTo>
                    <a:pt x="11030" y="16701"/>
                    <a:pt x="6090" y="11761"/>
                    <a:pt x="32" y="11761"/>
                  </a:cubicBezTo>
                  <a:lnTo>
                    <a:pt x="0" y="11774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Shape 142437"/>
            <p:cNvSpPr/>
            <p:nvPr/>
          </p:nvSpPr>
          <p:spPr>
            <a:xfrm>
              <a:off x="443743" y="490110"/>
              <a:ext cx="45580" cy="11761"/>
            </a:xfrm>
            <a:custGeom>
              <a:avLst/>
              <a:gdLst/>
              <a:ahLst/>
              <a:cxnLst/>
              <a:rect l="0" t="0" r="0" b="0"/>
              <a:pathLst>
                <a:path w="45580" h="11761">
                  <a:moveTo>
                    <a:pt x="5880" y="0"/>
                  </a:moveTo>
                  <a:lnTo>
                    <a:pt x="39700" y="0"/>
                  </a:lnTo>
                  <a:cubicBezTo>
                    <a:pt x="42939" y="0"/>
                    <a:pt x="45580" y="2642"/>
                    <a:pt x="45580" y="5880"/>
                  </a:cubicBezTo>
                  <a:cubicBezTo>
                    <a:pt x="45580" y="9119"/>
                    <a:pt x="42939" y="11761"/>
                    <a:pt x="39700" y="11761"/>
                  </a:cubicBezTo>
                  <a:lnTo>
                    <a:pt x="5880" y="11761"/>
                  </a:lnTo>
                  <a:cubicBezTo>
                    <a:pt x="2642" y="11761"/>
                    <a:pt x="0" y="911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Shape 142438"/>
            <p:cNvSpPr/>
            <p:nvPr/>
          </p:nvSpPr>
          <p:spPr>
            <a:xfrm>
              <a:off x="460684" y="666083"/>
              <a:ext cx="11760" cy="24117"/>
            </a:xfrm>
            <a:custGeom>
              <a:avLst/>
              <a:gdLst/>
              <a:ahLst/>
              <a:cxnLst/>
              <a:rect l="0" t="0" r="0" b="0"/>
              <a:pathLst>
                <a:path w="11760" h="24117">
                  <a:moveTo>
                    <a:pt x="5880" y="0"/>
                  </a:moveTo>
                  <a:cubicBezTo>
                    <a:pt x="7226" y="0"/>
                    <a:pt x="8471" y="470"/>
                    <a:pt x="9461" y="1232"/>
                  </a:cubicBezTo>
                  <a:cubicBezTo>
                    <a:pt x="10884" y="2299"/>
                    <a:pt x="11760" y="4001"/>
                    <a:pt x="11760" y="5880"/>
                  </a:cubicBezTo>
                  <a:lnTo>
                    <a:pt x="11760" y="18224"/>
                  </a:lnTo>
                  <a:cubicBezTo>
                    <a:pt x="11760" y="21527"/>
                    <a:pt x="9119" y="24117"/>
                    <a:pt x="5880" y="24117"/>
                  </a:cubicBezTo>
                  <a:cubicBezTo>
                    <a:pt x="2591" y="24117"/>
                    <a:pt x="0" y="21527"/>
                    <a:pt x="0" y="18224"/>
                  </a:cubicBezTo>
                  <a:lnTo>
                    <a:pt x="0" y="5880"/>
                  </a:lnTo>
                  <a:cubicBezTo>
                    <a:pt x="0" y="4001"/>
                    <a:pt x="876" y="2299"/>
                    <a:pt x="2286" y="1232"/>
                  </a:cubicBezTo>
                  <a:cubicBezTo>
                    <a:pt x="3226" y="470"/>
                    <a:pt x="4521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Shape 142439"/>
            <p:cNvSpPr/>
            <p:nvPr/>
          </p:nvSpPr>
          <p:spPr>
            <a:xfrm>
              <a:off x="459744" y="695785"/>
              <a:ext cx="43523" cy="48578"/>
            </a:xfrm>
            <a:custGeom>
              <a:avLst/>
              <a:gdLst/>
              <a:ahLst/>
              <a:cxnLst/>
              <a:rect l="0" t="0" r="0" b="0"/>
              <a:pathLst>
                <a:path w="43523" h="48578">
                  <a:moveTo>
                    <a:pt x="40691" y="2057"/>
                  </a:moveTo>
                  <a:cubicBezTo>
                    <a:pt x="43167" y="4178"/>
                    <a:pt x="43523" y="7874"/>
                    <a:pt x="41402" y="10351"/>
                  </a:cubicBezTo>
                  <a:lnTo>
                    <a:pt x="11049" y="46469"/>
                  </a:lnTo>
                  <a:cubicBezTo>
                    <a:pt x="9931" y="47816"/>
                    <a:pt x="8230" y="48578"/>
                    <a:pt x="6579" y="48578"/>
                  </a:cubicBezTo>
                  <a:cubicBezTo>
                    <a:pt x="5766" y="48578"/>
                    <a:pt x="4940" y="48399"/>
                    <a:pt x="4166" y="48057"/>
                  </a:cubicBezTo>
                  <a:cubicBezTo>
                    <a:pt x="3937" y="47993"/>
                    <a:pt x="3759" y="47879"/>
                    <a:pt x="3531" y="47752"/>
                  </a:cubicBezTo>
                  <a:cubicBezTo>
                    <a:pt x="3226" y="47575"/>
                    <a:pt x="2997" y="47346"/>
                    <a:pt x="2756" y="47168"/>
                  </a:cubicBezTo>
                  <a:cubicBezTo>
                    <a:pt x="292" y="45110"/>
                    <a:pt x="0" y="41402"/>
                    <a:pt x="2057" y="38874"/>
                  </a:cubicBezTo>
                  <a:lnTo>
                    <a:pt x="6286" y="33871"/>
                  </a:lnTo>
                  <a:lnTo>
                    <a:pt x="32398" y="2819"/>
                  </a:lnTo>
                  <a:cubicBezTo>
                    <a:pt x="34468" y="292"/>
                    <a:pt x="38163" y="0"/>
                    <a:pt x="40691" y="205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2F4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Shape 142440"/>
            <p:cNvSpPr/>
            <p:nvPr/>
          </p:nvSpPr>
          <p:spPr>
            <a:xfrm>
              <a:off x="442101" y="712905"/>
              <a:ext cx="30518" cy="31344"/>
            </a:xfrm>
            <a:custGeom>
              <a:avLst/>
              <a:gdLst/>
              <a:ahLst/>
              <a:cxnLst/>
              <a:rect l="0" t="0" r="0" b="0"/>
              <a:pathLst>
                <a:path w="30518" h="31344">
                  <a:moveTo>
                    <a:pt x="2527" y="2236"/>
                  </a:moveTo>
                  <a:cubicBezTo>
                    <a:pt x="4940" y="0"/>
                    <a:pt x="8636" y="165"/>
                    <a:pt x="10820" y="2528"/>
                  </a:cubicBezTo>
                  <a:lnTo>
                    <a:pt x="23927" y="16752"/>
                  </a:lnTo>
                  <a:lnTo>
                    <a:pt x="28283" y="21463"/>
                  </a:lnTo>
                  <a:cubicBezTo>
                    <a:pt x="30518" y="23876"/>
                    <a:pt x="30340" y="27584"/>
                    <a:pt x="27991" y="29756"/>
                  </a:cubicBezTo>
                  <a:cubicBezTo>
                    <a:pt x="26873" y="30811"/>
                    <a:pt x="25400" y="31344"/>
                    <a:pt x="23990" y="31344"/>
                  </a:cubicBezTo>
                  <a:cubicBezTo>
                    <a:pt x="23279" y="31344"/>
                    <a:pt x="22517" y="31230"/>
                    <a:pt x="21819" y="30938"/>
                  </a:cubicBezTo>
                  <a:cubicBezTo>
                    <a:pt x="21577" y="30874"/>
                    <a:pt x="21399" y="30759"/>
                    <a:pt x="21171" y="30632"/>
                  </a:cubicBezTo>
                  <a:cubicBezTo>
                    <a:pt x="20638" y="30341"/>
                    <a:pt x="20104" y="29934"/>
                    <a:pt x="19634" y="29464"/>
                  </a:cubicBezTo>
                  <a:lnTo>
                    <a:pt x="2172" y="10529"/>
                  </a:lnTo>
                  <a:cubicBezTo>
                    <a:pt x="0" y="8116"/>
                    <a:pt x="165" y="4407"/>
                    <a:pt x="2527" y="223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2F4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99554" y="1182414"/>
            <a:ext cx="4500191" cy="156966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15.02.2019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Минздравом России подготовлены </a:t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направлены (письмо №17-9/9747) в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исполнительной власти субъектов Российской Федерации рекомендации по повышению эффективности мероприятий региональных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программ.</a:t>
            </a: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12.04.2019     Приказом Минтруда России  №242 утверждены методические рекомендации по актуализации действующих региональных программ. 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49"/>
          <p:cNvGrpSpPr/>
          <p:nvPr/>
        </p:nvGrpSpPr>
        <p:grpSpPr>
          <a:xfrm>
            <a:off x="0" y="6140"/>
            <a:ext cx="12192000" cy="882907"/>
            <a:chOff x="0" y="6140"/>
            <a:chExt cx="12192000" cy="882907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567" r="25050" b="892"/>
            <a:stretch/>
          </p:blipFill>
          <p:spPr bwMode="auto">
            <a:xfrm>
              <a:off x="9628" y="6140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49"/>
          <p:cNvSpPr txBox="1"/>
          <p:nvPr/>
        </p:nvSpPr>
        <p:spPr>
          <a:xfrm>
            <a:off x="1324707" y="0"/>
            <a:ext cx="10458391" cy="715108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ПРИОРИТЕТНЫЕ МЕРОПРИЯТИЯ И ЗАДАЧИ ФЕДЕРАЛЬНОГО ПРОЕКТА  «СТАРШЕЕ ПОКОЛЕНИЕ»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70873" y="0"/>
            <a:ext cx="10685426" cy="711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КОНТРОЛЬНЫЕ ТОЧКИ </a:t>
            </a:r>
            <a:r>
              <a:rPr lang="ru-RU" altLang="ru-RU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ФЕДЕРАЛЬНОГО ПРОЕКТА </a:t>
            </a:r>
            <a:r>
              <a:rPr lang="ru-RU" altLang="ru-RU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«РАЗРАБОТКА И РЕАЛИЗАЦИЯ ПРОГРАММЫ СИСТЕМНОЙ ПОДДЕРЖКИ И ПОВЫШЕНИЯ КАЧЕСТВА ЖИЗНИ ГРАЖДАН СТАРШЕГО ПОКОЛЕНИЯ «СТАРШЕЕ ПОКОЛЕНИЕ</a:t>
            </a:r>
            <a:r>
              <a:rPr lang="ru-RU" altLang="ru-RU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4955627" y="3360289"/>
            <a:ext cx="694733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Гериатрическая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служба </a:t>
            </a:r>
            <a:r>
              <a:rPr lang="ru-RU" b="1" dirty="0" smtClean="0">
                <a:solidFill>
                  <a:srgbClr val="C00000"/>
                </a:solidFill>
              </a:rPr>
              <a:t>в Нижегородской области  сформирована фрагментарно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гериатрических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кабинетов – </a:t>
            </a:r>
            <a:r>
              <a:rPr lang="ru-RU" b="1" dirty="0" smtClean="0">
                <a:solidFill>
                  <a:srgbClr val="C00000"/>
                </a:solidFill>
              </a:rPr>
              <a:t>30%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гериатрических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коек к концу 2018 года – </a:t>
            </a:r>
            <a:r>
              <a:rPr lang="ru-RU" b="1" dirty="0" smtClean="0">
                <a:solidFill>
                  <a:srgbClr val="C00000"/>
                </a:solidFill>
              </a:rPr>
              <a:t>48%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от необходимого </a:t>
            </a:r>
            <a:r>
              <a:rPr lang="ru-RU" sz="2000" dirty="0" smtClean="0"/>
              <a:t>в соответствии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с </a:t>
            </a:r>
            <a:r>
              <a:rPr lang="ru-RU" b="1" dirty="0" smtClean="0">
                <a:solidFill>
                  <a:srgbClr val="C00000"/>
                </a:solidFill>
              </a:rPr>
              <a:t>Порядком </a:t>
            </a:r>
            <a:r>
              <a:rPr lang="ru-RU" sz="2000" dirty="0" smtClean="0"/>
              <a:t>оказания медицинской помощи по профилю «гериатрия» (приказ Минздрава России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от 29.01.2016 № 38н</a:t>
            </a:r>
          </a:p>
        </p:txBody>
      </p:sp>
    </p:spTree>
    <p:extLst>
      <p:ext uri="{BB962C8B-B14F-4D97-AF65-F5344CB8AC3E}">
        <p14:creationId xmlns:p14="http://schemas.microsoft.com/office/powerpoint/2010/main" xmlns="" val="1462180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274234" y="2636838"/>
            <a:ext cx="973243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57263">
              <a:lnSpc>
                <a:spcPct val="80000"/>
              </a:lnSpc>
              <a:buFontTx/>
              <a:buNone/>
              <a:defRPr/>
            </a:pPr>
            <a:r>
              <a:rPr lang="ru-RU" alt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МИНИСТЕРСТВО ЗДРАВООХРАНЕНИЯ </a:t>
            </a:r>
          </a:p>
          <a:p>
            <a:pPr marL="0" indent="0" algn="ctr" defTabSz="957263">
              <a:lnSpc>
                <a:spcPct val="80000"/>
              </a:lnSpc>
              <a:buFontTx/>
              <a:buNone/>
              <a:defRPr/>
            </a:pPr>
            <a:r>
              <a:rPr lang="ru-RU" alt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РОССИЙСКОЙ ФЕДЕРАЦИИ</a:t>
            </a:r>
          </a:p>
        </p:txBody>
      </p:sp>
      <p:sp>
        <p:nvSpPr>
          <p:cNvPr id="11" name="Прямоугольник 8"/>
          <p:cNvSpPr/>
          <p:nvPr/>
        </p:nvSpPr>
        <p:spPr>
          <a:xfrm>
            <a:off x="0" y="-17462"/>
            <a:ext cx="12192000" cy="2413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2708" name="Рисунок 10"/>
          <p:cNvPicPr>
            <a:picLocks noChangeAspect="1"/>
          </p:cNvPicPr>
          <p:nvPr/>
        </p:nvPicPr>
        <p:blipFill>
          <a:blip r:embed="rId3" cstate="print"/>
          <a:srcRect r="72893"/>
          <a:stretch>
            <a:fillRect/>
          </a:stretch>
        </p:blipFill>
        <p:spPr bwMode="auto">
          <a:xfrm>
            <a:off x="5012268" y="608013"/>
            <a:ext cx="2427817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1"/>
          <p:cNvSpPr/>
          <p:nvPr/>
        </p:nvSpPr>
        <p:spPr>
          <a:xfrm>
            <a:off x="0" y="274639"/>
            <a:ext cx="12192000" cy="46037"/>
          </a:xfrm>
          <a:prstGeom prst="rect">
            <a:avLst/>
          </a:prstGeom>
          <a:solidFill>
            <a:srgbClr val="BC300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2"/>
          <p:cNvSpPr/>
          <p:nvPr/>
        </p:nvSpPr>
        <p:spPr>
          <a:xfrm>
            <a:off x="0" y="6502400"/>
            <a:ext cx="12192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5092700" y="6381750"/>
            <a:ext cx="2006600" cy="2873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>
            <a:normAutofit/>
          </a:bodyPr>
          <a:lstStyle/>
          <a:p>
            <a:pPr algn="ctr" defTabSz="957263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РОССИЯ </a:t>
            </a:r>
            <a:r>
              <a:rPr lang="ru-RU" alt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2018</a:t>
            </a:r>
            <a:endParaRPr lang="ru-RU" alt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3"/>
          <p:cNvSpPr/>
          <p:nvPr/>
        </p:nvSpPr>
        <p:spPr>
          <a:xfrm>
            <a:off x="5399618" y="3370264"/>
            <a:ext cx="1392767" cy="65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713" name="TextBox 16"/>
          <p:cNvSpPr txBox="1">
            <a:spLocks noChangeArrowheads="1"/>
          </p:cNvSpPr>
          <p:nvPr/>
        </p:nvSpPr>
        <p:spPr bwMode="auto">
          <a:xfrm>
            <a:off x="1096434" y="4757738"/>
            <a:ext cx="99991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</a:br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«РАЗВИТИЕ СИСТЕМЫ ОКАЗАНИЯ ПЕРВИЧНОЙ МЕДИКО-САНИТАРНОЙ ПОМОЩИ»</a:t>
            </a:r>
            <a:endParaRPr lang="ru-RU" altLang="ru-RU" sz="1200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2" name="Группа 91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7163419"/>
              </p:ext>
            </p:extLst>
          </p:nvPr>
        </p:nvGraphicFramePr>
        <p:xfrm>
          <a:off x="433853" y="2844321"/>
          <a:ext cx="11444290" cy="38891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0904">
                  <a:extLst>
                    <a:ext uri="{9D8B030D-6E8A-4147-A177-3AD203B41FA5}">
                      <a16:colId xmlns="" xmlns:a16="http://schemas.microsoft.com/office/drawing/2014/main" val="1737237559"/>
                    </a:ext>
                  </a:extLst>
                </a:gridCol>
                <a:gridCol w="927369">
                  <a:extLst>
                    <a:ext uri="{9D8B030D-6E8A-4147-A177-3AD203B41FA5}">
                      <a16:colId xmlns="" xmlns:a16="http://schemas.microsoft.com/office/drawing/2014/main" val="3376635435"/>
                    </a:ext>
                  </a:extLst>
                </a:gridCol>
                <a:gridCol w="2447384">
                  <a:extLst>
                    <a:ext uri="{9D8B030D-6E8A-4147-A177-3AD203B41FA5}">
                      <a16:colId xmlns="" xmlns:a16="http://schemas.microsoft.com/office/drawing/2014/main" val="3131522368"/>
                    </a:ext>
                  </a:extLst>
                </a:gridCol>
                <a:gridCol w="2720381">
                  <a:extLst>
                    <a:ext uri="{9D8B030D-6E8A-4147-A177-3AD203B41FA5}">
                      <a16:colId xmlns="" xmlns:a16="http://schemas.microsoft.com/office/drawing/2014/main" val="744082279"/>
                    </a:ext>
                  </a:extLst>
                </a:gridCol>
                <a:gridCol w="4878252">
                  <a:extLst>
                    <a:ext uri="{9D8B030D-6E8A-4147-A177-3AD203B41FA5}">
                      <a16:colId xmlns="" xmlns:a16="http://schemas.microsoft.com/office/drawing/2014/main" val="2482430553"/>
                    </a:ext>
                  </a:extLst>
                </a:gridCol>
              </a:tblGrid>
              <a:tr h="880043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объекта 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(ФП, ФАП, ВА)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Адрес, наименование муниципального образования, населенного пункта, в котором планируется создание  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ФП, ФАП, ВА</a:t>
                      </a:r>
                      <a:r>
                        <a:rPr lang="ru-RU" sz="1100" b="1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Дата заключения договора о предоставлении земельного участка заказчику безвозмездно в постоянное (бессрочное) пользование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Пояснения</a:t>
                      </a:r>
                      <a:r>
                        <a:rPr lang="ru-RU" sz="1100" b="1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7227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ФАП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Полупочинки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Дивеевского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кадастровый номер участка 52:55:0070004:353 </a:t>
                      </a: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81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инвестсовете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при губернаторе</a:t>
                      </a: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328966"/>
                  </a:ext>
                </a:extLst>
              </a:tr>
              <a:tr h="368018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ФАП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 Ушаково Богородского района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кадастровый номер участка 52:24:0010401:203</a:t>
                      </a: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инвестсовете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при губернаторе</a:t>
                      </a: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0351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ФАП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Михеевка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Ардатовского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кадастровый номер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52:51:0150003:778 </a:t>
                      </a: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81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инвестсовете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при губернаторе</a:t>
                      </a: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960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ФАП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Языково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Пильнинского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кадастровый номер участка 52:46:0160005:690 </a:t>
                      </a: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заключен договор аренды 19.10. 2017 г.</a:t>
                      </a: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2561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ФАП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Галибиха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Воскресенского района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кадастровый номер участка 52:11:0100019:521 </a:t>
                      </a: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81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заключен договор аренды 19.10. 2017 г.</a:t>
                      </a: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7471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ФАП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д.Старое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Щербинино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Павловского района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Участок 1500 м кв. отмежеван. Межевое дело направлено на согласование в департамент градостроительной деятельности и развития агломераций Нижегородской области</a:t>
                      </a: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4695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ФАП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Горки Спасского района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Участок 1000 кв. м. межевание дело сформировано. Межевое дело направлено на согласование в департамент градостроительной деятельности и развития агломераций Нижегородской области</a:t>
                      </a:r>
                    </a:p>
                  </a:txBody>
                  <a:tcPr marL="60003" marR="6000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0382428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710744" y="1121962"/>
            <a:ext cx="524469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00" dirty="0">
                <a:solidFill>
                  <a:srgbClr val="0070C0"/>
                </a:solidFill>
                <a:latin typeface="Arial"/>
              </a:rPr>
              <a:t>Письмо Министерства здравоохранения РФ от 06.05.2019 № 17-9/100430 О выполнении контрольной точки «Земельный участок предоставлен заказчику» результата «Создано более 350 новых фельдшерских, фельдшерско-акушерских пунктов, врачебных амбулаторий</a:t>
            </a:r>
            <a:br>
              <a:rPr lang="ru-RU" sz="1300" dirty="0">
                <a:solidFill>
                  <a:srgbClr val="0070C0"/>
                </a:solidFill>
                <a:latin typeface="Arial"/>
              </a:rPr>
            </a:b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Arial"/>
              </a:rPr>
              <a:t>Представление информации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до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13.05.2019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на электронный адрес: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hlinkClick r:id="rId4"/>
              </a:rPr>
              <a:t>cpmsp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hlinkClick r:id="rId4"/>
              </a:rPr>
              <a:t>@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hlinkClick r:id="rId4"/>
              </a:rPr>
              <a:t>rosminzdrav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hlinkClick r:id="rId4"/>
              </a:rPr>
              <a:t>.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hlinkClick r:id="rId4"/>
              </a:rPr>
              <a:t>ru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2298" y="1024685"/>
            <a:ext cx="35722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Контрольная точка: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Земельный участок предоставлен заказчику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34" t="11405" r="7066" b="12269"/>
          <a:stretch/>
        </p:blipFill>
        <p:spPr>
          <a:xfrm>
            <a:off x="257220" y="1168342"/>
            <a:ext cx="494406" cy="5367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1123491"/>
            <a:ext cx="602045" cy="58157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93700" y="1806219"/>
            <a:ext cx="49530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00" b="1" i="1" dirty="0">
                <a:solidFill>
                  <a:srgbClr val="0070C0"/>
                </a:solidFill>
                <a:latin typeface="Arial"/>
              </a:rPr>
              <a:t>В Нижегородской области </a:t>
            </a:r>
            <a:r>
              <a:rPr lang="ru-RU" sz="13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в соответствии с предоставленными данными контрольная точка «Земельный участок предоставлен заказчику» </a:t>
            </a:r>
            <a:r>
              <a:rPr lang="ru-RU" sz="1300" b="1" i="1" dirty="0">
                <a:solidFill>
                  <a:srgbClr val="0070C0"/>
                </a:solidFill>
                <a:latin typeface="Arial"/>
              </a:rPr>
              <a:t>закрыта на 28,3%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15" y="1040299"/>
            <a:ext cx="1251503" cy="938627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4062" y="3857540"/>
            <a:ext cx="250439" cy="250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4062" y="4187362"/>
            <a:ext cx="250439" cy="250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4062" y="4571774"/>
            <a:ext cx="250439" cy="250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4062" y="5706814"/>
            <a:ext cx="250439" cy="250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4062" y="6241352"/>
            <a:ext cx="250439" cy="250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Konstantin\Desktop\14-05-19\праздники\14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2509"/>
          <a:stretch/>
        </p:blipFill>
        <p:spPr bwMode="auto">
          <a:xfrm>
            <a:off x="6524062" y="4919130"/>
            <a:ext cx="262415" cy="278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Konstantin\Desktop\14-05-19\праздники\14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2509"/>
          <a:stretch/>
        </p:blipFill>
        <p:spPr bwMode="auto">
          <a:xfrm>
            <a:off x="6524062" y="5303543"/>
            <a:ext cx="262415" cy="278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</a:br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«РАЗВИТИЕ СИСТЕМЫ ОКАЗАНИЯ ПЕРВИЧНОЙ МЕДИКО-САНИТАРНОЙ ПОМОЩИ»</a:t>
            </a:r>
            <a:endParaRPr lang="ru-RU" altLang="ru-RU" sz="1200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2" name="Группа 91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2" name="Скругленный прямоугольник 275"/>
          <p:cNvSpPr/>
          <p:nvPr/>
        </p:nvSpPr>
        <p:spPr>
          <a:xfrm rot="16200000">
            <a:off x="8876727" y="695694"/>
            <a:ext cx="2756684" cy="3886835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3" name="Группа 132"/>
          <p:cNvGrpSpPr/>
          <p:nvPr/>
        </p:nvGrpSpPr>
        <p:grpSpPr>
          <a:xfrm>
            <a:off x="8650513" y="1537744"/>
            <a:ext cx="3562487" cy="2271209"/>
            <a:chOff x="7356195" y="3795898"/>
            <a:chExt cx="4058702" cy="1866974"/>
          </a:xfrm>
          <a:solidFill>
            <a:srgbClr val="80C535"/>
          </a:solidFill>
        </p:grpSpPr>
        <p:sp>
          <p:nvSpPr>
            <p:cNvPr id="134" name="Прямоугольник 133"/>
            <p:cNvSpPr/>
            <p:nvPr/>
          </p:nvSpPr>
          <p:spPr>
            <a:xfrm>
              <a:off x="7356195" y="4233434"/>
              <a:ext cx="4058702" cy="1429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3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В схемы территориального планирования </a:t>
              </a:r>
              <a:br>
                <a:rPr lang="ru-RU" sz="13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ru-RU" sz="16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85 субъектов </a:t>
              </a:r>
              <a:r>
                <a:rPr lang="ru-RU" sz="13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Российской Федерации и геоинформационную систему Минздрава России включены сведения о медицинских организациях, оказывающих первичную медико-санитарную помощь</a:t>
              </a: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7513548" y="3795898"/>
              <a:ext cx="2919618" cy="230833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noAutofit/>
            </a:bodyPr>
            <a:lstStyle/>
            <a:p>
              <a:r>
                <a:rPr lang="ru-RU" sz="2000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</a:t>
              </a:r>
              <a:endParaRPr lang="ru-RU" sz="2800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Прямоугольник 279"/>
            <p:cNvSpPr/>
            <p:nvPr/>
          </p:nvSpPr>
          <p:spPr>
            <a:xfrm>
              <a:off x="7499963" y="4114594"/>
              <a:ext cx="2768667" cy="62506"/>
            </a:xfrm>
            <a:prstGeom prst="round2Same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2101265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393700" y="2146052"/>
            <a:ext cx="7414986" cy="3332429"/>
            <a:chOff x="161628" y="1956499"/>
            <a:chExt cx="7630116" cy="3429112"/>
          </a:xfrm>
        </p:grpSpPr>
        <p:cxnSp>
          <p:nvCxnSpPr>
            <p:cNvPr id="138" name="Прямая со стрелкой 137">
              <a:extLst>
                <a:ext uri="{FF2B5EF4-FFF2-40B4-BE49-F238E27FC236}">
                  <a16:creationId xmlns="" xmlns:a16="http://schemas.microsoft.com/office/drawing/2014/main" id="{8384A022-B1B8-034E-AD80-E22D0255FB3D}"/>
                </a:ext>
              </a:extLst>
            </p:cNvPr>
            <p:cNvCxnSpPr/>
            <p:nvPr/>
          </p:nvCxnSpPr>
          <p:spPr>
            <a:xfrm>
              <a:off x="161628" y="4936758"/>
              <a:ext cx="7630116" cy="3283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Группа 27"/>
            <p:cNvGrpSpPr/>
            <p:nvPr/>
          </p:nvGrpSpPr>
          <p:grpSpPr>
            <a:xfrm>
              <a:off x="393700" y="1956499"/>
              <a:ext cx="6945907" cy="3429112"/>
              <a:chOff x="256692" y="1977743"/>
              <a:chExt cx="6945907" cy="3429112"/>
            </a:xfrm>
          </p:grpSpPr>
          <p:grpSp>
            <p:nvGrpSpPr>
              <p:cNvPr id="141" name="Группа 5"/>
              <p:cNvGrpSpPr/>
              <p:nvPr/>
            </p:nvGrpSpPr>
            <p:grpSpPr>
              <a:xfrm>
                <a:off x="283916" y="3903440"/>
                <a:ext cx="251281" cy="1328834"/>
                <a:chOff x="977895" y="1695356"/>
                <a:chExt cx="214781" cy="1135813"/>
              </a:xfrm>
            </p:grpSpPr>
            <p:sp>
              <p:nvSpPr>
                <p:cNvPr id="154" name="Овал 153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/>
                </a:p>
              </p:txBody>
            </p:sp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142" name="TextBox 8">
                <a:extLst>
                  <a:ext uri="{FF2B5EF4-FFF2-40B4-BE49-F238E27FC236}">
                    <a16:creationId xmlns="" xmlns:a16="http://schemas.microsoft.com/office/drawing/2014/main" id="{4291C8B0-CEBE-A648-A645-CEF309B445E6}"/>
                  </a:ext>
                </a:extLst>
              </p:cNvPr>
              <p:cNvSpPr txBox="1"/>
              <p:nvPr/>
            </p:nvSpPr>
            <p:spPr>
              <a:xfrm>
                <a:off x="532551" y="4000570"/>
                <a:ext cx="5216296" cy="1140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Сведения о всех существующих и планируемых медицинских организациях и их структурных подразделениях, оказывающих первичную медико-санитарную помощь, внесены в геоинформационную подсистему единой государственной информационной системы в сфере здравоохранения</a:t>
                </a:r>
              </a:p>
              <a:p>
                <a:endPara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="" xmlns:a16="http://schemas.microsoft.com/office/drawing/2014/main" id="{1A25B7D0-5411-AF4D-A8BD-0C71A2DD8C8F}"/>
                  </a:ext>
                </a:extLst>
              </p:cNvPr>
              <p:cNvSpPr txBox="1"/>
              <p:nvPr/>
            </p:nvSpPr>
            <p:spPr>
              <a:xfrm>
                <a:off x="561571" y="5090149"/>
                <a:ext cx="1584762" cy="316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1 декабря 2019</a:t>
                </a:r>
              </a:p>
            </p:txBody>
          </p:sp>
          <p:sp>
            <p:nvSpPr>
              <p:cNvPr id="144" name="TextBox 14">
                <a:extLst>
                  <a:ext uri="{FF2B5EF4-FFF2-40B4-BE49-F238E27FC236}">
                    <a16:creationId xmlns="" xmlns:a16="http://schemas.microsoft.com/office/drawing/2014/main" id="{1A25B7D0-5411-AF4D-A8BD-0C71A2DD8C8F}"/>
                  </a:ext>
                </a:extLst>
              </p:cNvPr>
              <p:cNvSpPr txBox="1"/>
              <p:nvPr/>
            </p:nvSpPr>
            <p:spPr>
              <a:xfrm>
                <a:off x="444491" y="3261125"/>
                <a:ext cx="1584762" cy="316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1067" b="1">
                    <a:solidFill>
                      <a:srgbClr val="0070C0"/>
                    </a:solidFill>
                    <a:cs typeface="Arial" panose="020B0604020202020204" pitchFamily="34" charset="0"/>
                  </a:defRPr>
                </a:lvl1pPr>
              </a:lstStyle>
              <a:p>
                <a:r>
                  <a:rPr lang="en-US" sz="1400" dirty="0"/>
                  <a:t>1 </a:t>
                </a:r>
                <a:r>
                  <a:rPr lang="ru-RU" sz="1400" dirty="0"/>
                  <a:t>июня 2019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="" xmlns:a16="http://schemas.microsoft.com/office/drawing/2014/main" id="{C0532C8F-A09E-EE4F-AE01-F0DA0C80FBB6}"/>
                  </a:ext>
                </a:extLst>
              </p:cNvPr>
              <p:cNvSpPr txBox="1"/>
              <p:nvPr/>
            </p:nvSpPr>
            <p:spPr>
              <a:xfrm>
                <a:off x="2537535" y="1977743"/>
                <a:ext cx="4665064" cy="1140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Обеспечена возможность внесения в геоинформационную подсистему единой государственной информационной системы в сфере здравоохранения сведений о существующих и планируемых медицинских организациях и их структурных подразделениях, оказывающих первичную медико-санитарную помощь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="" xmlns:a16="http://schemas.microsoft.com/office/drawing/2014/main" id="{1A25B7D0-5411-AF4D-A8BD-0C71A2DD8C8F}"/>
                  </a:ext>
                </a:extLst>
              </p:cNvPr>
              <p:cNvSpPr txBox="1"/>
              <p:nvPr/>
            </p:nvSpPr>
            <p:spPr>
              <a:xfrm>
                <a:off x="2618784" y="3256403"/>
                <a:ext cx="1584762" cy="316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1067" b="1">
                    <a:solidFill>
                      <a:srgbClr val="0070C0"/>
                    </a:solidFill>
                    <a:cs typeface="Arial" panose="020B0604020202020204" pitchFamily="34" charset="0"/>
                  </a:defRPr>
                </a:lvl1pPr>
              </a:lstStyle>
              <a:p>
                <a:r>
                  <a:rPr lang="ru-RU" sz="1400" dirty="0"/>
                  <a:t>1 августа 2019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="" xmlns:a16="http://schemas.microsoft.com/office/drawing/2014/main" id="{C0532C8F-A09E-EE4F-AE01-F0DA0C80FBB6}"/>
                  </a:ext>
                </a:extLst>
              </p:cNvPr>
              <p:cNvSpPr txBox="1"/>
              <p:nvPr/>
            </p:nvSpPr>
            <p:spPr>
              <a:xfrm>
                <a:off x="517629" y="1997847"/>
                <a:ext cx="1906486" cy="965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Проведено исследование по вопросу формирования и (или) тематике акта</a:t>
                </a:r>
              </a:p>
            </p:txBody>
          </p:sp>
          <p:grpSp>
            <p:nvGrpSpPr>
              <p:cNvPr id="148" name="Группа 147"/>
              <p:cNvGrpSpPr/>
              <p:nvPr/>
            </p:nvGrpSpPr>
            <p:grpSpPr>
              <a:xfrm>
                <a:off x="256692" y="2072310"/>
                <a:ext cx="251281" cy="1328834"/>
                <a:chOff x="977895" y="1695356"/>
                <a:chExt cx="214781" cy="1135813"/>
              </a:xfrm>
            </p:grpSpPr>
            <p:sp>
              <p:nvSpPr>
                <p:cNvPr id="152" name="Овал 19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/>
                </a:p>
              </p:txBody>
            </p:sp>
            <p:cxnSp>
              <p:nvCxnSpPr>
                <p:cNvPr id="153" name="Прямая соединительная линия 152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49" name="Группа 21"/>
              <p:cNvGrpSpPr/>
              <p:nvPr/>
            </p:nvGrpSpPr>
            <p:grpSpPr>
              <a:xfrm>
                <a:off x="2341106" y="2087131"/>
                <a:ext cx="251281" cy="1328834"/>
                <a:chOff x="977895" y="1695356"/>
                <a:chExt cx="214781" cy="1135813"/>
              </a:xfrm>
            </p:grpSpPr>
            <p:sp>
              <p:nvSpPr>
                <p:cNvPr id="150" name="Овал 149">
                  <a:extLst>
                    <a:ext uri="{FF2B5EF4-FFF2-40B4-BE49-F238E27FC236}">
                      <a16:creationId xmlns="" xmlns:a16="http://schemas.microsoft.com/office/drawing/2014/main" id="{1CFF16BF-C1B0-C640-80A5-2ED7402B916D}"/>
                    </a:ext>
                  </a:extLst>
                </p:cNvPr>
                <p:cNvSpPr/>
                <p:nvPr/>
              </p:nvSpPr>
              <p:spPr>
                <a:xfrm>
                  <a:off x="977895" y="2471188"/>
                  <a:ext cx="214781" cy="214781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/>
                </a:p>
              </p:txBody>
            </p:sp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>
                  <a:off x="1084154" y="1695356"/>
                  <a:ext cx="0" cy="1135813"/>
                </a:xfrm>
                <a:prstGeom prst="line">
                  <a:avLst/>
                </a:prstGeom>
                <a:noFill/>
                <a:ln w="9525" cap="flat">
                  <a:solidFill>
                    <a:srgbClr val="0070C0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cxnSp>
          <p:nvCxnSpPr>
            <p:cNvPr id="140" name="Прямая со стрелкой 139">
              <a:extLst>
                <a:ext uri="{FF2B5EF4-FFF2-40B4-BE49-F238E27FC236}">
                  <a16:creationId xmlns="" xmlns:a16="http://schemas.microsoft.com/office/drawing/2014/main" id="{8384A022-B1B8-034E-AD80-E22D0255FB3D}"/>
                </a:ext>
              </a:extLst>
            </p:cNvPr>
            <p:cNvCxnSpPr/>
            <p:nvPr/>
          </p:nvCxnSpPr>
          <p:spPr>
            <a:xfrm>
              <a:off x="161628" y="3100894"/>
              <a:ext cx="7630116" cy="3283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Прямоугольник 155"/>
          <p:cNvSpPr/>
          <p:nvPr/>
        </p:nvSpPr>
        <p:spPr>
          <a:xfrm>
            <a:off x="495299" y="1270338"/>
            <a:ext cx="7751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F13E4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Завершение формирования сети медицинских организаций первичного звена здравоохранения</a:t>
            </a:r>
            <a:endParaRPr lang="ru-RU" sz="1400" b="1" i="1" dirty="0">
              <a:solidFill>
                <a:srgbClr val="F13E4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</a:br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«РАЗВИТИЕ СИСТЕМЫ ОКАЗАНИЯ ПЕРВИЧНОЙ МЕДИКО-САНИТАРНОЙ ПОМОЩИ»</a:t>
            </a:r>
            <a:endParaRPr lang="ru-RU" altLang="ru-RU" sz="1200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2" name="Группа 91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Скругленный прямоугольник 275"/>
          <p:cNvSpPr/>
          <p:nvPr/>
        </p:nvSpPr>
        <p:spPr>
          <a:xfrm rot="16200000">
            <a:off x="9682457" y="352053"/>
            <a:ext cx="1607309" cy="3424745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8828690" y="1498844"/>
            <a:ext cx="3060077" cy="1182160"/>
            <a:chOff x="8263049" y="3820715"/>
            <a:chExt cx="3151847" cy="1182160"/>
          </a:xfrm>
          <a:solidFill>
            <a:srgbClr val="80C535"/>
          </a:solidFill>
        </p:grpSpPr>
        <p:sp>
          <p:nvSpPr>
            <p:cNvPr id="34" name="Прямоугольник 33"/>
            <p:cNvSpPr/>
            <p:nvPr/>
          </p:nvSpPr>
          <p:spPr>
            <a:xfrm>
              <a:off x="8263049" y="4233434"/>
              <a:ext cx="315184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Приобретено </a:t>
              </a:r>
              <a:r>
                <a:rPr lang="ru-RU" sz="16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более 500 мобильных</a:t>
              </a:r>
              <a:r>
                <a:rPr lang="ru-RU" sz="16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ru-RU" sz="12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медицинских комплексов 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361610" y="3820715"/>
              <a:ext cx="2919618" cy="230833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noAutofit/>
            </a:bodyPr>
            <a:lstStyle/>
            <a:p>
              <a:r>
                <a:rPr lang="ru-RU" sz="2000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</a:t>
              </a:r>
              <a:endParaRPr lang="ru-RU" sz="2800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 279"/>
            <p:cNvSpPr/>
            <p:nvPr/>
          </p:nvSpPr>
          <p:spPr>
            <a:xfrm>
              <a:off x="8361609" y="4175690"/>
              <a:ext cx="2768667" cy="62506"/>
            </a:xfrm>
            <a:prstGeom prst="round2Same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2101265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58564" y="2175623"/>
            <a:ext cx="10828751" cy="3982101"/>
            <a:chOff x="144049" y="1786892"/>
            <a:chExt cx="11271905" cy="4145063"/>
          </a:xfrm>
        </p:grpSpPr>
        <p:cxnSp>
          <p:nvCxnSpPr>
            <p:cNvPr id="38" name="Прямая со стрелкой 37">
              <a:extLst>
                <a:ext uri="{FF2B5EF4-FFF2-40B4-BE49-F238E27FC236}">
                  <a16:creationId xmlns="" xmlns:a16="http://schemas.microsoft.com/office/drawing/2014/main" id="{8384A022-B1B8-034E-AD80-E22D0255FB3D}"/>
                </a:ext>
              </a:extLst>
            </p:cNvPr>
            <p:cNvCxnSpPr/>
            <p:nvPr/>
          </p:nvCxnSpPr>
          <p:spPr>
            <a:xfrm flipV="1">
              <a:off x="161628" y="5257897"/>
              <a:ext cx="11254326" cy="1297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Группа 6"/>
            <p:cNvGrpSpPr/>
            <p:nvPr/>
          </p:nvGrpSpPr>
          <p:grpSpPr>
            <a:xfrm>
              <a:off x="6810854" y="4237551"/>
              <a:ext cx="251281" cy="1328834"/>
              <a:chOff x="977895" y="1695356"/>
              <a:chExt cx="214781" cy="1135813"/>
            </a:xfrm>
          </p:grpSpPr>
          <p:sp>
            <p:nvSpPr>
              <p:cNvPr id="82" name="Овал 7">
                <a:extLst>
                  <a:ext uri="{FF2B5EF4-FFF2-40B4-BE49-F238E27FC236}">
                    <a16:creationId xmlns="" xmlns:a16="http://schemas.microsoft.com/office/drawing/2014/main" id="{1CFF16BF-C1B0-C640-80A5-2ED7402B916D}"/>
                  </a:ext>
                </a:extLst>
              </p:cNvPr>
              <p:cNvSpPr/>
              <p:nvPr/>
            </p:nvSpPr>
            <p:spPr>
              <a:xfrm>
                <a:off x="977895" y="2471188"/>
                <a:ext cx="214781" cy="214781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cxnSp>
            <p:nvCxnSpPr>
              <p:cNvPr id="83" name="Прямая соединительная линия 8"/>
              <p:cNvCxnSpPr/>
              <p:nvPr/>
            </p:nvCxnSpPr>
            <p:spPr>
              <a:xfrm>
                <a:off x="1084154" y="1695356"/>
                <a:ext cx="0" cy="1135813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0" name="Группа 39"/>
            <p:cNvGrpSpPr/>
            <p:nvPr/>
          </p:nvGrpSpPr>
          <p:grpSpPr>
            <a:xfrm>
              <a:off x="4635208" y="4237551"/>
              <a:ext cx="251281" cy="1328834"/>
              <a:chOff x="977895" y="1695356"/>
              <a:chExt cx="214781" cy="1135813"/>
            </a:xfrm>
          </p:grpSpPr>
          <p:sp>
            <p:nvSpPr>
              <p:cNvPr id="80" name="Овал 10">
                <a:extLst>
                  <a:ext uri="{FF2B5EF4-FFF2-40B4-BE49-F238E27FC236}">
                    <a16:creationId xmlns="" xmlns:a16="http://schemas.microsoft.com/office/drawing/2014/main" id="{1CFF16BF-C1B0-C640-80A5-2ED7402B916D}"/>
                  </a:ext>
                </a:extLst>
              </p:cNvPr>
              <p:cNvSpPr/>
              <p:nvPr/>
            </p:nvSpPr>
            <p:spPr>
              <a:xfrm>
                <a:off x="977895" y="2471188"/>
                <a:ext cx="214781" cy="214781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cxnSp>
            <p:nvCxnSpPr>
              <p:cNvPr id="81" name="Прямая соединительная линия 11"/>
              <p:cNvCxnSpPr/>
              <p:nvPr/>
            </p:nvCxnSpPr>
            <p:spPr>
              <a:xfrm>
                <a:off x="1084154" y="1695356"/>
                <a:ext cx="0" cy="1135813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1" name="Группа 12"/>
            <p:cNvGrpSpPr/>
            <p:nvPr/>
          </p:nvGrpSpPr>
          <p:grpSpPr>
            <a:xfrm>
              <a:off x="2459562" y="4237551"/>
              <a:ext cx="251281" cy="1328834"/>
              <a:chOff x="977895" y="1695356"/>
              <a:chExt cx="214781" cy="1135813"/>
            </a:xfrm>
          </p:grpSpPr>
          <p:sp>
            <p:nvSpPr>
              <p:cNvPr id="78" name="Овал 77">
                <a:extLst>
                  <a:ext uri="{FF2B5EF4-FFF2-40B4-BE49-F238E27FC236}">
                    <a16:creationId xmlns="" xmlns:a16="http://schemas.microsoft.com/office/drawing/2014/main" id="{1CFF16BF-C1B0-C640-80A5-2ED7402B916D}"/>
                  </a:ext>
                </a:extLst>
              </p:cNvPr>
              <p:cNvSpPr/>
              <p:nvPr/>
            </p:nvSpPr>
            <p:spPr>
              <a:xfrm>
                <a:off x="977895" y="2471188"/>
                <a:ext cx="214781" cy="214781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1084154" y="1695356"/>
                <a:ext cx="0" cy="1135813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2" name="Группа 15"/>
            <p:cNvGrpSpPr/>
            <p:nvPr/>
          </p:nvGrpSpPr>
          <p:grpSpPr>
            <a:xfrm>
              <a:off x="283916" y="4237551"/>
              <a:ext cx="251281" cy="1328834"/>
              <a:chOff x="977895" y="1695356"/>
              <a:chExt cx="214781" cy="1135813"/>
            </a:xfrm>
          </p:grpSpPr>
          <p:sp>
            <p:nvSpPr>
              <p:cNvPr id="76" name="Овал 75">
                <a:extLst>
                  <a:ext uri="{FF2B5EF4-FFF2-40B4-BE49-F238E27FC236}">
                    <a16:creationId xmlns="" xmlns:a16="http://schemas.microsoft.com/office/drawing/2014/main" id="{1CFF16BF-C1B0-C640-80A5-2ED7402B916D}"/>
                  </a:ext>
                </a:extLst>
              </p:cNvPr>
              <p:cNvSpPr/>
              <p:nvPr/>
            </p:nvSpPr>
            <p:spPr>
              <a:xfrm>
                <a:off x="977895" y="2471188"/>
                <a:ext cx="214781" cy="214781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1084154" y="1695356"/>
                <a:ext cx="0" cy="1135813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1A25B7D0-5411-AF4D-A8BD-0C71A2DD8C8F}"/>
                </a:ext>
              </a:extLst>
            </p:cNvPr>
            <p:cNvSpPr txBox="1"/>
            <p:nvPr/>
          </p:nvSpPr>
          <p:spPr>
            <a:xfrm>
              <a:off x="399214" y="3312956"/>
              <a:ext cx="1584762" cy="32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F13E45"/>
                  </a:solidFill>
                  <a:cs typeface="Arial" panose="020B0604020202020204" pitchFamily="34" charset="0"/>
                </a:rPr>
                <a:t>15 января 2019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F7F83892-5E89-3F4F-B33E-17EEF77D4089}"/>
                </a:ext>
              </a:extLst>
            </p:cNvPr>
            <p:cNvSpPr txBox="1"/>
            <p:nvPr/>
          </p:nvSpPr>
          <p:spPr>
            <a:xfrm>
              <a:off x="4544568" y="3277241"/>
              <a:ext cx="1584762" cy="54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F13E45"/>
                  </a:solidFill>
                  <a:cs typeface="Arial" panose="020B0604020202020204" pitchFamily="34" charset="0"/>
                </a:rPr>
                <a:t>15 февраля 2019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957B381E-CFFA-C446-86B5-659B25CD57D6}"/>
                </a:ext>
              </a:extLst>
            </p:cNvPr>
            <p:cNvSpPr txBox="1"/>
            <p:nvPr/>
          </p:nvSpPr>
          <p:spPr>
            <a:xfrm>
              <a:off x="6673669" y="3340516"/>
              <a:ext cx="1584762" cy="32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F13E45"/>
                  </a:solidFill>
                  <a:cs typeface="Arial" panose="020B0604020202020204" pitchFamily="34" charset="0"/>
                </a:rPr>
                <a:t>15 марта 2019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C0532C8F-A09E-EE4F-AE01-F0DA0C80FBB6}"/>
                </a:ext>
              </a:extLst>
            </p:cNvPr>
            <p:cNvSpPr txBox="1"/>
            <p:nvPr/>
          </p:nvSpPr>
          <p:spPr>
            <a:xfrm>
              <a:off x="2782746" y="1878653"/>
              <a:ext cx="1894718" cy="97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cs typeface="Arial" panose="020B0604020202020204" pitchFamily="34" charset="0"/>
                </a:rPr>
                <a:t>Утверждены правила распределения и предоставления межбюджетных трансфертов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4291C8B0-CEBE-A648-A645-CEF309B445E6}"/>
                </a:ext>
              </a:extLst>
            </p:cNvPr>
            <p:cNvSpPr txBox="1"/>
            <p:nvPr/>
          </p:nvSpPr>
          <p:spPr>
            <a:xfrm>
              <a:off x="4593033" y="1836635"/>
              <a:ext cx="1807701" cy="1153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cs typeface="Arial" panose="020B0604020202020204" pitchFamily="34" charset="0"/>
                </a:rPr>
                <a:t>Заключены соглашения с субъектами о предоставлении межбюджетных трансфертов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8E35D674-34D3-7545-A3CF-F2B06212FB6A}"/>
                </a:ext>
              </a:extLst>
            </p:cNvPr>
            <p:cNvSpPr txBox="1"/>
            <p:nvPr/>
          </p:nvSpPr>
          <p:spPr>
            <a:xfrm>
              <a:off x="6543788" y="1786892"/>
              <a:ext cx="2351374" cy="1153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cs typeface="Arial" panose="020B0604020202020204" pitchFamily="34" charset="0"/>
                </a:rPr>
                <a:t>34 субъектам Российской Федерации доведены иные межбюджетные трансферты на оснащение медицинских организаций передвижными медицинскими комплексами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F7F83892-5E89-3F4F-B33E-17EEF77D4089}"/>
                </a:ext>
              </a:extLst>
            </p:cNvPr>
            <p:cNvSpPr txBox="1"/>
            <p:nvPr/>
          </p:nvSpPr>
          <p:spPr>
            <a:xfrm>
              <a:off x="432272" y="5416999"/>
              <a:ext cx="1584762" cy="32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20 июля 2019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957B381E-CFFA-C446-86B5-659B25CD57D6}"/>
                </a:ext>
              </a:extLst>
            </p:cNvPr>
            <p:cNvSpPr txBox="1"/>
            <p:nvPr/>
          </p:nvSpPr>
          <p:spPr>
            <a:xfrm>
              <a:off x="2613706" y="5387323"/>
              <a:ext cx="1584762" cy="54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20 октября 2019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4132D1A7-2095-E041-8CB7-1E8ED8CD568C}"/>
                </a:ext>
              </a:extLst>
            </p:cNvPr>
            <p:cNvSpPr txBox="1"/>
            <p:nvPr/>
          </p:nvSpPr>
          <p:spPr>
            <a:xfrm>
              <a:off x="4762047" y="5387323"/>
              <a:ext cx="1584762" cy="54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20 декабря 2019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291C8B0-CEBE-A648-A645-CEF309B445E6}"/>
                </a:ext>
              </a:extLst>
            </p:cNvPr>
            <p:cNvSpPr txBox="1"/>
            <p:nvPr/>
          </p:nvSpPr>
          <p:spPr>
            <a:xfrm>
              <a:off x="533873" y="4208831"/>
              <a:ext cx="1624033" cy="97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Предоставлен отчет об использовании межбюджетных трансфертов</a:t>
              </a:r>
            </a:p>
          </p:txBody>
        </p:sp>
        <p:cxnSp>
          <p:nvCxnSpPr>
            <p:cNvPr id="53" name="Прямая со стрелкой 52">
              <a:extLst>
                <a:ext uri="{FF2B5EF4-FFF2-40B4-BE49-F238E27FC236}">
                  <a16:creationId xmlns="" xmlns:a16="http://schemas.microsoft.com/office/drawing/2014/main" id="{8384A022-B1B8-034E-AD80-E22D0255FB3D}"/>
                </a:ext>
              </a:extLst>
            </p:cNvPr>
            <p:cNvCxnSpPr/>
            <p:nvPr/>
          </p:nvCxnSpPr>
          <p:spPr>
            <a:xfrm flipV="1">
              <a:off x="144049" y="3179148"/>
              <a:ext cx="11240036" cy="19263"/>
            </a:xfrm>
            <a:prstGeom prst="straightConnector1">
              <a:avLst/>
            </a:prstGeom>
            <a:ln w="25400">
              <a:solidFill>
                <a:srgbClr val="F13E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Группа 53"/>
            <p:cNvGrpSpPr/>
            <p:nvPr/>
          </p:nvGrpSpPr>
          <p:grpSpPr>
            <a:xfrm>
              <a:off x="6292508" y="2242105"/>
              <a:ext cx="251281" cy="1261862"/>
              <a:chOff x="-1001592" y="1752600"/>
              <a:chExt cx="214781" cy="1078569"/>
            </a:xfrm>
          </p:grpSpPr>
          <p:sp>
            <p:nvSpPr>
              <p:cNvPr id="74" name="Овал 30">
                <a:extLst>
                  <a:ext uri="{FF2B5EF4-FFF2-40B4-BE49-F238E27FC236}">
                    <a16:creationId xmlns="" xmlns:a16="http://schemas.microsoft.com/office/drawing/2014/main" id="{1CFF16BF-C1B0-C640-80A5-2ED7402B916D}"/>
                  </a:ext>
                </a:extLst>
              </p:cNvPr>
              <p:cNvSpPr/>
              <p:nvPr/>
            </p:nvSpPr>
            <p:spPr>
              <a:xfrm>
                <a:off x="-1001592" y="2471188"/>
                <a:ext cx="214781" cy="214781"/>
              </a:xfrm>
              <a:prstGeom prst="ellipse">
                <a:avLst/>
              </a:prstGeom>
              <a:solidFill>
                <a:srgbClr val="F13E4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cxnSp>
            <p:nvCxnSpPr>
              <p:cNvPr id="75" name="Прямая соединительная линия 31"/>
              <p:cNvCxnSpPr/>
              <p:nvPr/>
            </p:nvCxnSpPr>
            <p:spPr>
              <a:xfrm>
                <a:off x="-885983" y="1752600"/>
                <a:ext cx="0" cy="1078569"/>
              </a:xfrm>
              <a:prstGeom prst="line">
                <a:avLst/>
              </a:prstGeom>
              <a:noFill/>
              <a:ln w="9525" cap="flat">
                <a:solidFill>
                  <a:srgbClr val="F13E45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55" name="Группа 32"/>
            <p:cNvGrpSpPr/>
            <p:nvPr/>
          </p:nvGrpSpPr>
          <p:grpSpPr>
            <a:xfrm>
              <a:off x="2542987" y="2222693"/>
              <a:ext cx="251281" cy="1261862"/>
              <a:chOff x="153818" y="1752600"/>
              <a:chExt cx="214781" cy="1078569"/>
            </a:xfrm>
          </p:grpSpPr>
          <p:sp>
            <p:nvSpPr>
              <p:cNvPr id="72" name="Овал 33">
                <a:extLst>
                  <a:ext uri="{FF2B5EF4-FFF2-40B4-BE49-F238E27FC236}">
                    <a16:creationId xmlns="" xmlns:a16="http://schemas.microsoft.com/office/drawing/2014/main" id="{1CFF16BF-C1B0-C640-80A5-2ED7402B916D}"/>
                  </a:ext>
                </a:extLst>
              </p:cNvPr>
              <p:cNvSpPr/>
              <p:nvPr/>
            </p:nvSpPr>
            <p:spPr>
              <a:xfrm>
                <a:off x="153818" y="2471188"/>
                <a:ext cx="214781" cy="214781"/>
              </a:xfrm>
              <a:prstGeom prst="ellipse">
                <a:avLst/>
              </a:prstGeom>
              <a:solidFill>
                <a:srgbClr val="F13E4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260077" y="1752600"/>
                <a:ext cx="0" cy="1078569"/>
              </a:xfrm>
              <a:prstGeom prst="line">
                <a:avLst/>
              </a:prstGeom>
              <a:noFill/>
              <a:ln w="9525" cap="flat">
                <a:solidFill>
                  <a:srgbClr val="F13E45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56" name="Группа 35"/>
            <p:cNvGrpSpPr/>
            <p:nvPr/>
          </p:nvGrpSpPr>
          <p:grpSpPr>
            <a:xfrm>
              <a:off x="265013" y="2232065"/>
              <a:ext cx="251281" cy="1261862"/>
              <a:chOff x="977895" y="1752600"/>
              <a:chExt cx="214781" cy="1078569"/>
            </a:xfrm>
          </p:grpSpPr>
          <p:sp>
            <p:nvSpPr>
              <p:cNvPr id="70" name="Овал 69">
                <a:extLst>
                  <a:ext uri="{FF2B5EF4-FFF2-40B4-BE49-F238E27FC236}">
                    <a16:creationId xmlns="" xmlns:a16="http://schemas.microsoft.com/office/drawing/2014/main" id="{1CFF16BF-C1B0-C640-80A5-2ED7402B916D}"/>
                  </a:ext>
                </a:extLst>
              </p:cNvPr>
              <p:cNvSpPr/>
              <p:nvPr/>
            </p:nvSpPr>
            <p:spPr>
              <a:xfrm>
                <a:off x="977895" y="2471188"/>
                <a:ext cx="214781" cy="214781"/>
              </a:xfrm>
              <a:prstGeom prst="ellipse">
                <a:avLst/>
              </a:prstGeom>
              <a:solidFill>
                <a:srgbClr val="F13E4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1084154" y="1752600"/>
                <a:ext cx="0" cy="1078569"/>
              </a:xfrm>
              <a:prstGeom prst="line">
                <a:avLst/>
              </a:prstGeom>
              <a:noFill/>
              <a:ln w="9525" cap="flat">
                <a:solidFill>
                  <a:srgbClr val="F13E45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169" y="2852609"/>
              <a:ext cx="1236571" cy="860096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1A25B7D0-5411-AF4D-A8BD-0C71A2DD8C8F}"/>
                </a:ext>
              </a:extLst>
            </p:cNvPr>
            <p:cNvSpPr txBox="1"/>
            <p:nvPr/>
          </p:nvSpPr>
          <p:spPr>
            <a:xfrm>
              <a:off x="7273138" y="5375434"/>
              <a:ext cx="1584762" cy="54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20 декабря 2019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C0532C8F-A09E-EE4F-AE01-F0DA0C80FBB6}"/>
                </a:ext>
              </a:extLst>
            </p:cNvPr>
            <p:cNvSpPr txBox="1"/>
            <p:nvPr/>
          </p:nvSpPr>
          <p:spPr>
            <a:xfrm>
              <a:off x="7152673" y="4177684"/>
              <a:ext cx="2675706" cy="80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Приобретенные передвижные медицинские комплексы переданы в медицинские организации</a:t>
              </a:r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478" y="2873036"/>
              <a:ext cx="1146797" cy="860096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215" y="2715331"/>
              <a:ext cx="1146797" cy="860096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4291C8B0-CEBE-A648-A645-CEF309B445E6}"/>
                </a:ext>
              </a:extLst>
            </p:cNvPr>
            <p:cNvSpPr txBox="1"/>
            <p:nvPr/>
          </p:nvSpPr>
          <p:spPr>
            <a:xfrm>
              <a:off x="2797527" y="4239594"/>
              <a:ext cx="1624033" cy="97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Предоставлен отчет об использовании межбюджетных трансфертов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4291C8B0-CEBE-A648-A645-CEF309B445E6}"/>
                </a:ext>
              </a:extLst>
            </p:cNvPr>
            <p:cNvSpPr txBox="1"/>
            <p:nvPr/>
          </p:nvSpPr>
          <p:spPr>
            <a:xfrm>
              <a:off x="4973172" y="4232435"/>
              <a:ext cx="1624033" cy="97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Предоставлен отчет об использовании межбюджетных трансфертов</a:t>
              </a:r>
            </a:p>
          </p:txBody>
        </p:sp>
        <p:grpSp>
          <p:nvGrpSpPr>
            <p:cNvPr id="64" name="Группа 49"/>
            <p:cNvGrpSpPr/>
            <p:nvPr/>
          </p:nvGrpSpPr>
          <p:grpSpPr>
            <a:xfrm>
              <a:off x="4403551" y="2099213"/>
              <a:ext cx="251281" cy="1261862"/>
              <a:chOff x="153818" y="1752600"/>
              <a:chExt cx="214781" cy="1078569"/>
            </a:xfrm>
          </p:grpSpPr>
          <p:sp>
            <p:nvSpPr>
              <p:cNvPr id="68" name="Овал 67">
                <a:extLst>
                  <a:ext uri="{FF2B5EF4-FFF2-40B4-BE49-F238E27FC236}">
                    <a16:creationId xmlns="" xmlns:a16="http://schemas.microsoft.com/office/drawing/2014/main" id="{1CFF16BF-C1B0-C640-80A5-2ED7402B916D}"/>
                  </a:ext>
                </a:extLst>
              </p:cNvPr>
              <p:cNvSpPr/>
              <p:nvPr/>
            </p:nvSpPr>
            <p:spPr>
              <a:xfrm>
                <a:off x="153818" y="2471188"/>
                <a:ext cx="214781" cy="214781"/>
              </a:xfrm>
              <a:prstGeom prst="ellipse">
                <a:avLst/>
              </a:prstGeom>
              <a:solidFill>
                <a:srgbClr val="F13E4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260077" y="1752600"/>
                <a:ext cx="0" cy="1078569"/>
              </a:xfrm>
              <a:prstGeom prst="line">
                <a:avLst/>
              </a:prstGeom>
              <a:noFill/>
              <a:ln w="9525" cap="flat">
                <a:solidFill>
                  <a:srgbClr val="F13E45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C0532C8F-A09E-EE4F-AE01-F0DA0C80FBB6}"/>
                </a:ext>
              </a:extLst>
            </p:cNvPr>
            <p:cNvSpPr txBox="1"/>
            <p:nvPr/>
          </p:nvSpPr>
          <p:spPr>
            <a:xfrm>
              <a:off x="439782" y="1835111"/>
              <a:ext cx="2183296" cy="1329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Утверждено распределение межбюджетных трансфертов по субъектам Российской Федерации (муниципальным образованиям)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1A25B7D0-5411-AF4D-A8BD-0C71A2DD8C8F}"/>
                </a:ext>
              </a:extLst>
            </p:cNvPr>
            <p:cNvSpPr txBox="1"/>
            <p:nvPr/>
          </p:nvSpPr>
          <p:spPr>
            <a:xfrm>
              <a:off x="2735052" y="3290447"/>
              <a:ext cx="1584762" cy="32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F13E45"/>
                  </a:solidFill>
                  <a:cs typeface="Arial" panose="020B0604020202020204" pitchFamily="34" charset="0"/>
                </a:rPr>
                <a:t>15 января 2019</a:t>
              </a: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5" y="2901515"/>
              <a:ext cx="1146797" cy="860096"/>
            </a:xfrm>
            <a:prstGeom prst="rect">
              <a:avLst/>
            </a:prstGeom>
          </p:spPr>
        </p:pic>
      </p:grpSp>
      <p:sp>
        <p:nvSpPr>
          <p:cNvPr id="84" name="Прямоугольник 83"/>
          <p:cNvSpPr/>
          <p:nvPr/>
        </p:nvSpPr>
        <p:spPr>
          <a:xfrm>
            <a:off x="495299" y="1270338"/>
            <a:ext cx="7751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F13E4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Завершение формирования сети медицинских организаций первичного звена здравоохранения</a:t>
            </a:r>
            <a:endParaRPr lang="ru-RU" sz="1400" b="1" i="1" dirty="0">
              <a:solidFill>
                <a:srgbClr val="F13E4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КОНТРОЛЬНЫЕ ТОЧКИ ФЕДЕРАЛЬНОГО ПРОЕКТА </a:t>
            </a:r>
            <a: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</a:br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«РАЗВИТИЕ СИСТЕМЫ ОКАЗАНИЯ ПЕРВИЧНОЙ МЕДИКО-САНИТАРНОЙ ПОМОЩИ»</a:t>
            </a:r>
            <a:endParaRPr lang="ru-RU" altLang="ru-RU" sz="1200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2" name="Группа 91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Скругленный прямоугольник 275"/>
          <p:cNvSpPr/>
          <p:nvPr/>
        </p:nvSpPr>
        <p:spPr>
          <a:xfrm rot="16200000">
            <a:off x="9401940" y="1182005"/>
            <a:ext cx="2178449" cy="3414640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6" name="Группа 85"/>
          <p:cNvGrpSpPr/>
          <p:nvPr/>
        </p:nvGrpSpPr>
        <p:grpSpPr>
          <a:xfrm>
            <a:off x="9021172" y="2038171"/>
            <a:ext cx="2922188" cy="1656821"/>
            <a:chOff x="8321933" y="3820715"/>
            <a:chExt cx="3151847" cy="1222440"/>
          </a:xfrm>
          <a:solidFill>
            <a:srgbClr val="80C535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8321933" y="4273714"/>
              <a:ext cx="315184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Приобретено </a:t>
              </a:r>
              <a:r>
                <a:rPr lang="ru-RU" sz="16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более 500 мобильных</a:t>
              </a:r>
              <a:r>
                <a:rPr lang="ru-RU" sz="16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ru-RU" sz="12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медицинских комплексов 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8420494" y="3820715"/>
              <a:ext cx="2919618" cy="230833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noAutofit/>
            </a:bodyPr>
            <a:lstStyle/>
            <a:p>
              <a:r>
                <a:rPr lang="ru-RU" sz="2000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</a:t>
              </a:r>
              <a:endParaRPr lang="ru-RU" sz="2800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Прямоугольник 279"/>
            <p:cNvSpPr/>
            <p:nvPr/>
          </p:nvSpPr>
          <p:spPr>
            <a:xfrm>
              <a:off x="8361609" y="4175690"/>
              <a:ext cx="2768667" cy="62506"/>
            </a:xfrm>
            <a:prstGeom prst="round2Same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2101265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>
                <a:ln>
                  <a:noFill/>
                </a:ln>
                <a:solidFill>
                  <a:srgbClr val="F13E4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1330646" y="3651370"/>
            <a:ext cx="732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400" b="1" i="1" dirty="0" smtClean="0">
                <a:solidFill>
                  <a:srgbClr val="0070C0"/>
                </a:solidFill>
              </a:rPr>
              <a:t>В 2019 году в </a:t>
            </a:r>
            <a:r>
              <a:rPr lang="ru-RU" sz="1400" b="1" i="1" dirty="0">
                <a:solidFill>
                  <a:srgbClr val="0070C0"/>
                </a:solidFill>
                <a:latin typeface="Arial"/>
              </a:rPr>
              <a:t>Нижегородской области </a:t>
            </a:r>
            <a:r>
              <a:rPr lang="ru-RU" sz="1400" b="1" i="1" dirty="0" smtClean="0">
                <a:solidFill>
                  <a:srgbClr val="0070C0"/>
                </a:solidFill>
                <a:latin typeface="Arial"/>
              </a:rPr>
              <a:t>планируется </a:t>
            </a:r>
            <a:r>
              <a:rPr lang="ru-RU" sz="1400" b="1" i="1" dirty="0">
                <a:solidFill>
                  <a:srgbClr val="0070C0"/>
                </a:solidFill>
                <a:latin typeface="Arial"/>
              </a:rPr>
              <a:t>приобретение 21 мобильного медицинского комплекса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1282890" y="1759647"/>
            <a:ext cx="7342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i="1" dirty="0">
                <a:solidFill>
                  <a:srgbClr val="0070C0"/>
                </a:solidFill>
                <a:latin typeface="Arial"/>
              </a:rPr>
              <a:t>Соглашение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о предоставлении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ИМБТ </a:t>
            </a:r>
            <a:r>
              <a:rPr lang="ru-RU" sz="1400" b="1" i="1" dirty="0" smtClean="0">
                <a:solidFill>
                  <a:srgbClr val="0070C0"/>
                </a:solidFill>
                <a:latin typeface="Arial"/>
              </a:rPr>
              <a:t>Нижегородской </a:t>
            </a:r>
            <a:r>
              <a:rPr lang="ru-RU" sz="1400" b="1" i="1" dirty="0">
                <a:solidFill>
                  <a:srgbClr val="0070C0"/>
                </a:solidFill>
                <a:latin typeface="Arial"/>
              </a:rPr>
              <a:t>области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в целях </a:t>
            </a:r>
            <a:r>
              <a:rPr lang="ru-RU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софинансирования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, расходных обязательств в том числе в полном объеме, субъектов Российской Федерации, возникающих </a:t>
            </a:r>
            <a:r>
              <a:rPr lang="ru-RU" sz="1400" b="1" i="1" dirty="0">
                <a:solidFill>
                  <a:srgbClr val="0070C0"/>
                </a:solidFill>
                <a:latin typeface="Arial"/>
              </a:rPr>
              <a:t>при оснащении медицинских организаций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, подведомственных органам исполнительной власти субъектов Российской Федерации и органам местного самоуправления </a:t>
            </a:r>
            <a:r>
              <a:rPr lang="ru-RU" sz="1400" b="1" i="1" dirty="0">
                <a:solidFill>
                  <a:srgbClr val="0070C0"/>
                </a:solidFill>
                <a:latin typeface="Arial"/>
              </a:rPr>
              <a:t>передвижными медицинскими комплексами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для оказания медицинской помощи жителям населенных пунктов с численностью населения до 100 человек </a:t>
            </a:r>
            <a:r>
              <a:rPr lang="ru-RU" sz="1400" b="1" i="1" dirty="0">
                <a:solidFill>
                  <a:srgbClr val="0070C0"/>
                </a:solidFill>
                <a:latin typeface="Arial"/>
              </a:rPr>
              <a:t>заключено 13.02.2019 (объем ИМБТ – 157,15 млн руб.).</a:t>
            </a:r>
          </a:p>
        </p:txBody>
      </p:sp>
      <p:graphicFrame>
        <p:nvGraphicFramePr>
          <p:cNvPr id="92" name="Таблица 9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1603278"/>
              </p:ext>
            </p:extLst>
          </p:nvPr>
        </p:nvGraphicFramePr>
        <p:xfrm>
          <a:off x="409900" y="4276188"/>
          <a:ext cx="9238596" cy="249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349">
                  <a:extLst>
                    <a:ext uri="{9D8B030D-6E8A-4147-A177-3AD203B41FA5}">
                      <a16:colId xmlns="" xmlns:a16="http://schemas.microsoft.com/office/drawing/2014/main" val="3888961067"/>
                    </a:ext>
                  </a:extLst>
                </a:gridCol>
                <a:gridCol w="1290307">
                  <a:extLst>
                    <a:ext uri="{9D8B030D-6E8A-4147-A177-3AD203B41FA5}">
                      <a16:colId xmlns="" xmlns:a16="http://schemas.microsoft.com/office/drawing/2014/main" val="453506878"/>
                    </a:ext>
                  </a:extLst>
                </a:gridCol>
                <a:gridCol w="56429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передвижного мобильного комплекса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Прикрепление</a:t>
                      </a:r>
                      <a:endParaRPr lang="ru-RU" sz="13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3544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МК «Диагностика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ГБУЗ НО «Нижегородская ОКБ им. Н.А. Семашко»</a:t>
                      </a:r>
                      <a:endParaRPr lang="ru-RU" sz="1200" b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4027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МК«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Флюромаммограф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ГБУЗ  НО «Нижегородская ОКБ им. Н.А. Семашко»</a:t>
                      </a:r>
                    </a:p>
                  </a:txBody>
                  <a:tcPr marL="108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0386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МК (ФАП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ГБУЗ  НО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Ковернинская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ЦРБ, Тонкинская ЦРБ,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Лысковская ЦРБ,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Шатковская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ЦРБ,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Бутурлинская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ЦРБ,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Павловская ЦРБ,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Выксунская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ЦРБ,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Чкаловская ЦРБ,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Городецкая ЦРБ</a:t>
                      </a:r>
                    </a:p>
                  </a:txBody>
                  <a:tcPr marL="108000" marR="7620" marT="762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8043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МК «Детское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здоровье»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ГБУЗ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НО «Нижегородская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детская областная клиническая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больница»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620" marT="762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7984136"/>
                  </a:ext>
                </a:extLst>
              </a:tr>
              <a:tr h="153122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МК «Сахарный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диабет»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ГБУЗ НО «Нижегородская ОКБ им. Н.А. Семашко»</a:t>
                      </a:r>
                    </a:p>
                  </a:txBody>
                  <a:tcPr marL="108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3330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МК  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«Стоматология»</a:t>
                      </a: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ГБУЗ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НО «Нижегородская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областная стоматологическая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поликлиника»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620" marT="762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9837948"/>
                  </a:ext>
                </a:extLst>
              </a:tr>
            </a:tbl>
          </a:graphicData>
        </a:graphic>
      </p:graphicFrame>
      <p:sp>
        <p:nvSpPr>
          <p:cNvPr id="96" name="Прямоугольник 95"/>
          <p:cNvSpPr/>
          <p:nvPr/>
        </p:nvSpPr>
        <p:spPr>
          <a:xfrm>
            <a:off x="9837683" y="4347044"/>
            <a:ext cx="22841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>
                <a:solidFill>
                  <a:srgbClr val="0070C0"/>
                </a:solidFill>
                <a:latin typeface="Arial"/>
              </a:rPr>
              <a:t>Сведения о </a:t>
            </a:r>
            <a:r>
              <a:rPr lang="ru-RU" sz="1400" b="1" i="1" u="sng" dirty="0" smtClean="0">
                <a:solidFill>
                  <a:srgbClr val="0070C0"/>
                </a:solidFill>
                <a:latin typeface="Arial"/>
              </a:rPr>
              <a:t>МО, </a:t>
            </a:r>
            <a:r>
              <a:rPr lang="ru-RU" sz="1400" b="1" i="1" u="sng" dirty="0">
                <a:solidFill>
                  <a:srgbClr val="0070C0"/>
                </a:solidFill>
                <a:latin typeface="Arial"/>
              </a:rPr>
              <a:t>в которые планируется поставка комплексов передвижных медицинских, приобретаемых в 2019 году, </a:t>
            </a:r>
            <a:r>
              <a:rPr lang="ru-RU" sz="1400" b="1" i="1" u="sng" dirty="0" smtClean="0">
                <a:solidFill>
                  <a:srgbClr val="0070C0"/>
                </a:solidFill>
                <a:latin typeface="Arial"/>
              </a:rPr>
              <a:t>предоставлены </a:t>
            </a:r>
            <a:r>
              <a:rPr lang="ru-RU" sz="1400" b="1" i="1" u="sng" dirty="0">
                <a:solidFill>
                  <a:srgbClr val="0070C0"/>
                </a:solidFill>
                <a:latin typeface="Arial"/>
              </a:rPr>
              <a:t>своевременно</a:t>
            </a:r>
          </a:p>
        </p:txBody>
      </p:sp>
      <p:pic>
        <p:nvPicPr>
          <p:cNvPr id="97" name="Picture 2" descr="C:\Users\Konstantin\Desktop\14-05-19\праздники\1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2509"/>
          <a:stretch/>
        </p:blipFill>
        <p:spPr bwMode="auto">
          <a:xfrm>
            <a:off x="406325" y="1854981"/>
            <a:ext cx="734540" cy="780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:\Users\Konstantin\Desktop\14-05-19\праздники\1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2509"/>
          <a:stretch/>
        </p:blipFill>
        <p:spPr bwMode="auto">
          <a:xfrm>
            <a:off x="406325" y="3422940"/>
            <a:ext cx="734540" cy="780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Прямоугольник 98"/>
          <p:cNvSpPr/>
          <p:nvPr/>
        </p:nvSpPr>
        <p:spPr>
          <a:xfrm>
            <a:off x="1282890" y="974963"/>
            <a:ext cx="106725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Arial"/>
              </a:rPr>
              <a:t>В 2018 году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соответствии с распоряжением Правительства Российской Федерации </a:t>
            </a:r>
            <a:r>
              <a:rPr lang="ru-RU" sz="1400" b="1" i="1" dirty="0" smtClean="0">
                <a:solidFill>
                  <a:srgbClr val="0070C0"/>
                </a:solidFill>
                <a:latin typeface="Arial"/>
              </a:rPr>
              <a:t>от 03.03.2018 № 370-р в Нижегородской области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предоставлен  ИМБТ на сумму </a:t>
            </a:r>
            <a:r>
              <a:rPr lang="ru-RU" sz="1400" b="1" i="1" dirty="0" smtClean="0">
                <a:solidFill>
                  <a:srgbClr val="0070C0"/>
                </a:solidFill>
                <a:latin typeface="Arial"/>
              </a:rPr>
              <a:t>165,81 млн. рублей (освоение – 99,73%), закуплены 9 мобильных комплексов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(6 ФАП, 2 ФЛГ, 1 ММГ)</a:t>
            </a:r>
          </a:p>
        </p:txBody>
      </p:sp>
      <p:pic>
        <p:nvPicPr>
          <p:cNvPr id="100" name="Picture 2" descr="C:\Users\Konstantin\Desktop\14-05-19\праздники\1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2509"/>
          <a:stretch/>
        </p:blipFill>
        <p:spPr bwMode="auto">
          <a:xfrm>
            <a:off x="406325" y="977976"/>
            <a:ext cx="734540" cy="780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533" y="-1"/>
            <a:ext cx="10562165" cy="914401"/>
          </a:xfrm>
        </p:spPr>
        <p:txBody>
          <a:bodyPr>
            <a:noAutofit/>
          </a:bodyPr>
          <a:lstStyle/>
          <a:p>
            <a:pPr algn="ctr"/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МОНИТОРИНГ ФЕДЕРАЛЬНОГО ПРОЕКТА </a:t>
            </a:r>
            <a: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n-US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</a:br>
            <a:r>
              <a:rPr lang="ru-RU" altLang="ru-RU" sz="1200" b="1" dirty="0" smtClean="0">
                <a:latin typeface="Tahoma" pitchFamily="34" charset="0"/>
                <a:ea typeface="+mn-ea"/>
                <a:cs typeface="Tahoma" pitchFamily="34" charset="0"/>
              </a:rPr>
              <a:t>«РАЗВИТИЕ СИСТЕМЫ ОКАЗАНИЯ ПЕРВИЧНОЙ МЕДИКО-САНИТАРНОЙ ПОМОЩИ»</a:t>
            </a:r>
            <a:endParaRPr lang="ru-RU" altLang="ru-RU" sz="1200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2" name="Группа 91"/>
          <p:cNvGrpSpPr/>
          <p:nvPr/>
        </p:nvGrpSpPr>
        <p:grpSpPr>
          <a:xfrm>
            <a:off x="0" y="-9626"/>
            <a:ext cx="12192000" cy="898673"/>
            <a:chOff x="0" y="-9626"/>
            <a:chExt cx="12192000" cy="89867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794312"/>
              <a:ext cx="1219200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0" y="889047"/>
              <a:ext cx="121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pbs.twimg.com/media/DaKRY9YXcAEfiq8.jpg: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67" r="25050" b="892"/>
            <a:stretch/>
          </p:blipFill>
          <p:spPr bwMode="auto">
            <a:xfrm>
              <a:off x="9628" y="-9626"/>
              <a:ext cx="731520" cy="709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27425" r="10317" b="6250"/>
          <a:stretch>
            <a:fillRect/>
          </a:stretch>
        </p:blipFill>
        <p:spPr bwMode="auto">
          <a:xfrm>
            <a:off x="232013" y="1023583"/>
            <a:ext cx="9204462" cy="435363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t="25159" r="26167" b="6018"/>
          <a:stretch>
            <a:fillRect/>
          </a:stretch>
        </p:blipFill>
        <p:spPr bwMode="auto">
          <a:xfrm>
            <a:off x="3716598" y="1958453"/>
            <a:ext cx="6778529" cy="355243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t="26594" r="23056" b="3925"/>
          <a:stretch>
            <a:fillRect/>
          </a:stretch>
        </p:blipFill>
        <p:spPr bwMode="auto">
          <a:xfrm>
            <a:off x="5731918" y="3477247"/>
            <a:ext cx="6282661" cy="318968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6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7365</TotalTime>
  <Words>11532</Words>
  <Application>Microsoft Office PowerPoint</Application>
  <PresentationFormat>Произвольный</PresentationFormat>
  <Paragraphs>1645</Paragraphs>
  <Slides>43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1_Тема Office</vt:lpstr>
      <vt:lpstr>Национальный проект «Здравоохранение»   Федеральные проекты: «Развитие системы оказания  первичной медико-санитарной помощи»              ……«Борьба с сердечно-сосудистыми заболеваниями»  «Борьба с онкологическими заболеваниями»…  Национальный проект «Демография»  Федеральный проект «Разработка и реализация программы системной поддержки  и повышения качества жизни граждан старшего поколения  «Старшее поколение»  Администратор проекта: Департамент организации медицинской помощи  ……….и санаторно-курортного дела </vt:lpstr>
      <vt:lpstr>Слайд 2</vt:lpstr>
      <vt:lpstr>КОНТРОЛЬНЫЕ ТОЧКИ ФЕДЕРАЛЬНОГО ПРОЕКТА  «РАЗВИТИЕ СИСТЕМЫ ОКАЗАНИЯ ПЕРВИЧНОЙ МЕДИКО-САНИТАРНОЙ ПОМОЩИ»</vt:lpstr>
      <vt:lpstr>КОНТРОЛЬНЫЕ ТОЧКИ ФЕДЕРАЛЬНОГО ПРОЕКТА  «РАЗВИТИЕ СИСТЕМЫ ОКАЗАНИЯ ПЕРВИЧНОЙ МЕДИКО-САНИТАРНОЙ ПОМОЩИ»</vt:lpstr>
      <vt:lpstr>КОНТРОЛЬНЫЕ ТОЧКИ ФЕДЕРАЛЬНОГО ПРОЕКТА  «РАЗВИТИЕ СИСТЕМЫ ОКАЗАНИЯ ПЕРВИЧНОЙ МЕДИКО-САНИТАРНОЙ ПОМОЩИ»</vt:lpstr>
      <vt:lpstr>КОНТРОЛЬНЫЕ ТОЧКИ ФЕДЕРАЛЬНОГО ПРОЕКТА  «РАЗВИТИЕ СИСТЕМЫ ОКАЗАНИЯ ПЕРВИЧНОЙ МЕДИКО-САНИТАРНОЙ ПОМОЩИ»</vt:lpstr>
      <vt:lpstr>КОНТРОЛЬНЫЕ ТОЧКИ ФЕДЕРАЛЬНОГО ПРОЕКТА  «РАЗВИТИЕ СИСТЕМЫ ОКАЗАНИЯ ПЕРВИЧНОЙ МЕДИКО-САНИТАРНОЙ ПОМОЩИ»</vt:lpstr>
      <vt:lpstr>КОНТРОЛЬНЫЕ ТОЧКИ ФЕДЕРАЛЬНОГО ПРОЕКТА  «РАЗВИТИЕ СИСТЕМЫ ОКАЗАНИЯ ПЕРВИЧНОЙ МЕДИКО-САНИТАРНОЙ ПОМОЩИ»</vt:lpstr>
      <vt:lpstr>МОНИТОРИНГ ФЕДЕРАЛЬНОГО ПРОЕКТА  «РАЗВИТИЕ СИСТЕМЫ ОКАЗАНИЯ ПЕРВИЧНОЙ МЕДИКО-САНИТАРНОЙ ПОМОЩИ»</vt:lpstr>
      <vt:lpstr>КОНТРОЛЬНЫЕ ТОЧКИ ФЕДЕРАЛЬНОГО ПРОЕКТА  «РАЗВИТИЕ СИСТЕМЫ ОКАЗАНИЯ ПЕРВИЧНОЙ МЕДИКО-САНИТАРНОЙ ПОМОЩИ»</vt:lpstr>
      <vt:lpstr>КОНТРОЛЬНЫЕ ТОЧКИ ФЕДЕРАЛЬНОГО ПРОЕКТА  «РАЗВИТИЕ СИСТЕМЫ ОКАЗАНИЯ ПЕРВИЧНОЙ МЕДИКО-САНИТАРНОЙ ПОМОЩИ»</vt:lpstr>
      <vt:lpstr>КОНТРОЛЬНЫЕ ТОЧКИ ФЕДЕРАЛЬНОГО ПРОЕКТА  «РАЗВИТИЕ СИСТЕМЫ ОКАЗАНИЯ ПЕРВИЧНОЙ МЕДИКО-САНИТАРНОЙ ПОМОЩИ»</vt:lpstr>
      <vt:lpstr>КОНТРОЛЬНЫЕ ТОЧКИ ФЕДЕРАЛЬНОГО ПРОЕКТА  «РАЗВИТИЕ СИСТЕМЫ ОКАЗАНИЯ ПЕРВИЧНОЙ МЕДИКО-САНИТАРНОЙ ПОМОЩИ»</vt:lpstr>
      <vt:lpstr>КОНТРОЛЬНЫЕ ТОЧКИ ФЕДЕРАЛЬНОГО ПРОЕКТА  «РАЗВИТИЕ СИСТЕМЫ ОКАЗАНИЯ ПЕРВИЧНОЙ МЕДИКО-САНИТАРНОЙ ПОМОЩИ»</vt:lpstr>
      <vt:lpstr>ЦЕНТРОМ ОРГАНИЗАЦИИ ПЕРВИЧНОЙ МЕДИКО-САНИТАРНОЙ ПОМОЩИ РАЗРАБОТАНЫ МЕТОДИЧЕСКИЕ РЕКОМЕНДАЦИИ</vt:lpstr>
      <vt:lpstr>Слайд 16</vt:lpstr>
      <vt:lpstr>Слайд 17</vt:lpstr>
      <vt:lpstr>Слайд 18</vt:lpstr>
      <vt:lpstr>ЦЕЛЕВОЙ ПОКАЗАТЕЛЬ: «ЧИСЛО ГРАЖДАН, ПРОШЕДШИХ  ПРОФИЛАКТИЧЕСКИЕ ОСМОТРЫ, МЛН. ЧЕЛОВЕК В 2019 ГОДУ»</vt:lpstr>
      <vt:lpstr>ПЕРЕЧЕНЬ МЕРОПРИЯТИЙ СКРИНИНГА НА ВЫЯВЛЕНИЕ ОНКОЛОГИЧЕСКИХ ЗАБОЛЕВАНИЙ СОГЛАСНО ПОЛУ И ВОЗРАСТУ</vt:lpstr>
      <vt:lpstr>Слайд 21</vt:lpstr>
      <vt:lpstr>КОНТРОЛЬНЫЕ ТОЧКИ ФЕДЕРАЛЬНОГО ПРОЕКТА  «БОРЬБА С СЕРДЕЧНО-СОСУДИСТЫМИ ЗАБОЛЕВАНИЯМИ»</vt:lpstr>
      <vt:lpstr>КОНТРОЛЬНЫЕ ТОЧКИ ФЕДЕРАЛЬНОГО ПРОЕКТА  «БОРЬБА С СЕРДЕЧНО-СОСУДИСТЫМИ ЗАБОЛЕВАНИЯМИ»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КОНТРОЛЬНЫЕ ТОЧКИ ФЕДЕРАЛЬНОГО ПРОЕКТА  «РАЗРАБОТКА И РЕАЛИЗАЦИЯ ПРОГРАММЫ СИСТЕМНОЙ ПОДДЕРЖКИ И ПОВЫШЕНИЯ КАЧЕСТВА ЖИЗНИ ГРАЖДАН СТАРШЕГО ПОКОЛЕНИЯ «СТАРШЕЕ ПОКОЛЕНИЕ»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Малышева Ольга Герольдовна</dc:creator>
  <cp:lastModifiedBy>user</cp:lastModifiedBy>
  <cp:revision>631</cp:revision>
  <cp:lastPrinted>2019-04-29T09:01:37Z</cp:lastPrinted>
  <dcterms:created xsi:type="dcterms:W3CDTF">2019-02-21T12:54:51Z</dcterms:created>
  <dcterms:modified xsi:type="dcterms:W3CDTF">2019-05-17T07:54:46Z</dcterms:modified>
</cp:coreProperties>
</file>